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57" r:id="rId6"/>
    <p:sldId id="261" r:id="rId7"/>
    <p:sldId id="258" r:id="rId8"/>
    <p:sldId id="383" r:id="rId9"/>
    <p:sldId id="262" r:id="rId10"/>
    <p:sldId id="302" r:id="rId11"/>
    <p:sldId id="307" r:id="rId12"/>
    <p:sldId id="373" r:id="rId13"/>
    <p:sldId id="366" r:id="rId14"/>
    <p:sldId id="259" r:id="rId15"/>
    <p:sldId id="370" r:id="rId16"/>
    <p:sldId id="260" r:id="rId17"/>
    <p:sldId id="365" r:id="rId18"/>
    <p:sldId id="323" r:id="rId19"/>
    <p:sldId id="314" r:id="rId20"/>
    <p:sldId id="325" r:id="rId21"/>
    <p:sldId id="374" r:id="rId22"/>
    <p:sldId id="360" r:id="rId23"/>
    <p:sldId id="263" r:id="rId24"/>
    <p:sldId id="375" r:id="rId25"/>
    <p:sldId id="376" r:id="rId26"/>
    <p:sldId id="379" r:id="rId27"/>
    <p:sldId id="380" r:id="rId28"/>
    <p:sldId id="381" r:id="rId29"/>
    <p:sldId id="377" r:id="rId30"/>
    <p:sldId id="378" r:id="rId31"/>
    <p:sldId id="3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4660"/>
  </p:normalViewPr>
  <p:slideViewPr>
    <p:cSldViewPr snapToGrid="0">
      <p:cViewPr varScale="1">
        <p:scale>
          <a:sx n="68" d="100"/>
          <a:sy n="68"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Brunetto" userId="7b399efe-b947-472e-ba2d-3f50d85edc26" providerId="ADAL" clId="{84A8ED82-B6E8-43B5-A18F-256F9C6D615F}"/>
    <pc:docChg chg="modSld sldOrd">
      <pc:chgData name="Yvonne Brunetto" userId="7b399efe-b947-472e-ba2d-3f50d85edc26" providerId="ADAL" clId="{84A8ED82-B6E8-43B5-A18F-256F9C6D615F}" dt="2021-11-30T08:45:20.988" v="0"/>
      <pc:docMkLst>
        <pc:docMk/>
      </pc:docMkLst>
      <pc:sldChg chg="ord">
        <pc:chgData name="Yvonne Brunetto" userId="7b399efe-b947-472e-ba2d-3f50d85edc26" providerId="ADAL" clId="{84A8ED82-B6E8-43B5-A18F-256F9C6D615F}" dt="2021-11-30T08:45:20.988" v="0"/>
        <pc:sldMkLst>
          <pc:docMk/>
          <pc:sldMk cId="1245540748" sldId="3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79B37-58FD-44DA-9549-768A567D6075}" type="datetimeFigureOut">
              <a:rPr lang="en-AU" smtClean="0"/>
              <a:t>30/11/2021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D8912-9FBB-4462-8B0C-7744F204F5F6}" type="slidenum">
              <a:rPr lang="en-AU" smtClean="0"/>
              <a:t>‹#›</a:t>
            </a:fld>
            <a:endParaRPr lang="en-AU"/>
          </a:p>
        </p:txBody>
      </p:sp>
    </p:spTree>
    <p:extLst>
      <p:ext uri="{BB962C8B-B14F-4D97-AF65-F5344CB8AC3E}">
        <p14:creationId xmlns:p14="http://schemas.microsoft.com/office/powerpoint/2010/main" val="335800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sz="1200" b="0" i="0" u="none" strike="noStrike" kern="1200" baseline="0" dirty="0">
                <a:solidFill>
                  <a:schemeClr val="tx1"/>
                </a:solidFill>
                <a:latin typeface="+mn-lt"/>
                <a:ea typeface="+mn-ea"/>
                <a:cs typeface="+mn-cs"/>
              </a:rPr>
              <a:t>Constructing a literature review involves the following steps: and this is in your study guide</a:t>
            </a:r>
          </a:p>
          <a:p>
            <a:endParaRPr lang="en-AU" sz="1200" b="0" i="0" u="none" strike="noStrike" kern="1200" baseline="0" dirty="0">
              <a:solidFill>
                <a:schemeClr val="tx1"/>
              </a:solidFill>
              <a:latin typeface="+mn-lt"/>
              <a:ea typeface="+mn-ea"/>
              <a:cs typeface="+mn-cs"/>
            </a:endParaRPr>
          </a:p>
          <a:p>
            <a:pPr marL="228600" indent="-228600">
              <a:buAutoNum type="arabicPeriod"/>
            </a:pPr>
            <a:r>
              <a:rPr lang="en-AU" sz="1200" b="1" i="0" u="none" strike="noStrike" kern="1200" baseline="0" dirty="0">
                <a:solidFill>
                  <a:schemeClr val="tx1"/>
                </a:solidFill>
                <a:latin typeface="+mn-lt"/>
                <a:ea typeface="+mn-ea"/>
                <a:cs typeface="+mn-cs"/>
              </a:rPr>
              <a:t>Search journal databases, books, reports to find similar/related studies. </a:t>
            </a:r>
          </a:p>
          <a:p>
            <a:pPr marL="228600" indent="-228600">
              <a:buAutoNum type="arabicPeriod"/>
            </a:pPr>
            <a:endParaRPr lang="en-AU" sz="1200" b="1" i="0" u="none" strike="noStrike" kern="1200" baseline="0" dirty="0">
              <a:solidFill>
                <a:schemeClr val="tx1"/>
              </a:solidFill>
              <a:latin typeface="+mn-lt"/>
              <a:ea typeface="+mn-ea"/>
              <a:cs typeface="+mn-cs"/>
            </a:endParaRPr>
          </a:p>
          <a:p>
            <a:pPr marL="228600" indent="-228600">
              <a:buAutoNum type="arabicPeriod"/>
            </a:pPr>
            <a:endParaRPr lang="en-AU" sz="1200" b="1"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2. Assess the quality and relevancy of collected journal articles, books and reports to ensure studies are consistent with evidence-based research approaches. </a:t>
            </a:r>
          </a:p>
          <a:p>
            <a:endParaRPr lang="en-AU" sz="1200" b="1"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3. Summarise key findings from collected, quality journal articles, books and reports around a set of pertinent themes. </a:t>
            </a: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4. Construct an analytical ‘mind map’ or conceptual framework that orders and links the themes and information in a logical order. </a:t>
            </a: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5. Construct a set of paragraphs that lists key findings from previous literature, ensuring that related findings are linked. </a:t>
            </a: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I really want to focus on the two first steps. This is because this is where most people stumble, this is where most people have serious issues and this leads to problems later on. The biggest issues we see is with regard to assessing the quality of the sources.</a:t>
            </a:r>
            <a:endParaRPr lang="en-US" dirty="0"/>
          </a:p>
        </p:txBody>
      </p:sp>
      <p:sp>
        <p:nvSpPr>
          <p:cNvPr id="4" name="Slide Number Placeholder 3"/>
          <p:cNvSpPr>
            <a:spLocks noGrp="1"/>
          </p:cNvSpPr>
          <p:nvPr>
            <p:ph type="sldNum" sz="quarter" idx="10"/>
          </p:nvPr>
        </p:nvSpPr>
        <p:spPr/>
        <p:txBody>
          <a:bodyPr/>
          <a:lstStyle/>
          <a:p>
            <a:fld id="{02D5EF57-1522-1F4F-9B61-503BB431DE50}" type="slidenum">
              <a:rPr lang="en-US" smtClean="0"/>
              <a:pPr/>
              <a:t>7</a:t>
            </a:fld>
            <a:endParaRPr lang="en-US"/>
          </a:p>
        </p:txBody>
      </p:sp>
    </p:spTree>
    <p:extLst>
      <p:ext uri="{BB962C8B-B14F-4D97-AF65-F5344CB8AC3E}">
        <p14:creationId xmlns:p14="http://schemas.microsoft.com/office/powerpoint/2010/main" val="27310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 course you</a:t>
            </a:r>
            <a:r>
              <a:rPr lang="en-US" baseline="0" dirty="0"/>
              <a:t> should always be critical of what you read. Here are some questions that could lead your critical thinking</a:t>
            </a:r>
            <a:endParaRPr lang="en-US" dirty="0"/>
          </a:p>
        </p:txBody>
      </p:sp>
      <p:sp>
        <p:nvSpPr>
          <p:cNvPr id="4" name="Slide Number Placeholder 3"/>
          <p:cNvSpPr>
            <a:spLocks noGrp="1"/>
          </p:cNvSpPr>
          <p:nvPr>
            <p:ph type="sldNum" sz="quarter" idx="10"/>
          </p:nvPr>
        </p:nvSpPr>
        <p:spPr/>
        <p:txBody>
          <a:bodyPr/>
          <a:lstStyle/>
          <a:p>
            <a:fld id="{02D5EF57-1522-1F4F-9B61-503BB431DE50}" type="slidenum">
              <a:rPr lang="en-US" smtClean="0"/>
              <a:pPr/>
              <a:t>8</a:t>
            </a:fld>
            <a:endParaRPr lang="en-US"/>
          </a:p>
        </p:txBody>
      </p:sp>
    </p:spTree>
    <p:extLst>
      <p:ext uri="{BB962C8B-B14F-4D97-AF65-F5344CB8AC3E}">
        <p14:creationId xmlns:p14="http://schemas.microsoft.com/office/powerpoint/2010/main" val="34300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Ethical</a:t>
            </a:r>
            <a:r>
              <a:rPr lang="en-US" baseline="0" dirty="0"/>
              <a:t> clearance for our unit</a:t>
            </a:r>
          </a:p>
          <a:p>
            <a:endParaRPr lang="en-US" baseline="0" dirty="0"/>
          </a:p>
          <a:p>
            <a:r>
              <a:rPr lang="en-US" baseline="0" dirty="0"/>
              <a:t>This is a legal obligation in the first place</a:t>
            </a:r>
          </a:p>
          <a:p>
            <a:r>
              <a:rPr lang="en-US" baseline="0" dirty="0"/>
              <a:t>It is our responsibility as researchers to make sure NOONE is put at risk because of our research.</a:t>
            </a:r>
          </a:p>
          <a:p>
            <a:r>
              <a:rPr lang="en-US" baseline="0" dirty="0"/>
              <a:t>Example: do research into intention to turnover, report names back who are likely to leave, might get sacked</a:t>
            </a:r>
          </a:p>
          <a:p>
            <a:r>
              <a:rPr lang="en-US" baseline="0" dirty="0"/>
              <a:t>Or: student who wanted to ask about corrupt </a:t>
            </a:r>
            <a:r>
              <a:rPr lang="en-US" baseline="0" dirty="0" err="1"/>
              <a:t>behaviour</a:t>
            </a:r>
            <a:r>
              <a:rPr lang="en-US" baseline="0" dirty="0"/>
              <a:t> in the workplace.</a:t>
            </a:r>
          </a:p>
          <a:p>
            <a:r>
              <a:rPr lang="en-US" baseline="0" dirty="0"/>
              <a:t>There are other touchy issues where collecting data can be a very difficult and potentially unethical thing. Imagine doing research into mental health issues in the world place! Or bullying!</a:t>
            </a:r>
          </a:p>
          <a:p>
            <a:endParaRPr lang="en-US" baseline="0" dirty="0"/>
          </a:p>
          <a:p>
            <a:r>
              <a:rPr lang="en-US" baseline="0" dirty="0"/>
              <a:t>There is a number of issues:</a:t>
            </a:r>
          </a:p>
          <a:p>
            <a:pPr marL="236601" indent="-236601">
              <a:buAutoNum type="arabicParenR"/>
            </a:pPr>
            <a:r>
              <a:rPr lang="en-US" baseline="0" dirty="0"/>
              <a:t>Respondents must remain anonymous so they are not put at risk – e.g. because they report on corrupt </a:t>
            </a:r>
            <a:r>
              <a:rPr lang="en-US" baseline="0" dirty="0" err="1"/>
              <a:t>behaviour</a:t>
            </a:r>
            <a:endParaRPr lang="en-US" baseline="0" dirty="0"/>
          </a:p>
          <a:p>
            <a:pPr marL="236601" indent="-236601">
              <a:buAutoNum type="arabicParenR"/>
            </a:pPr>
            <a:r>
              <a:rPr lang="en-US" baseline="0" dirty="0"/>
              <a:t>You are not likely to get valid responses, because it is such a touchy subject - BUT it is also a way to ensure that you get good data</a:t>
            </a:r>
          </a:p>
          <a:p>
            <a:pPr marL="236601" indent="-236601">
              <a:buAutoNum type="arabicParenR"/>
            </a:pPr>
            <a:endParaRPr lang="en-US" baseline="0" dirty="0"/>
          </a:p>
          <a:p>
            <a:pPr marL="236601" indent="-236601">
              <a:buAutoNum type="arabicParenR"/>
            </a:pPr>
            <a:endParaRPr lang="en-US" baseline="0" dirty="0"/>
          </a:p>
          <a:p>
            <a:r>
              <a:rPr lang="en-US" baseline="0" dirty="0"/>
              <a:t>Main Issues</a:t>
            </a:r>
          </a:p>
          <a:p>
            <a:pPr marL="236601" indent="-236601">
              <a:buAutoNum type="arabicParenR"/>
            </a:pPr>
            <a:r>
              <a:rPr lang="en-US" baseline="0" dirty="0"/>
              <a:t>Disclose in advance that you are doing research</a:t>
            </a:r>
          </a:p>
          <a:p>
            <a:pPr marL="236601" indent="-236601">
              <a:buAutoNum type="arabicParenR"/>
            </a:pPr>
            <a:r>
              <a:rPr lang="en-US" baseline="0" dirty="0"/>
              <a:t>People MUST participate </a:t>
            </a:r>
            <a:r>
              <a:rPr lang="en-US" baseline="0" dirty="0" err="1"/>
              <a:t>volunarily</a:t>
            </a:r>
            <a:r>
              <a:rPr lang="en-US" baseline="0" dirty="0"/>
              <a:t>, not because you make them because e.g. you are their manager</a:t>
            </a:r>
          </a:p>
          <a:p>
            <a:pPr marL="236601" indent="-236601">
              <a:buAutoNum type="arabicParenR"/>
            </a:pPr>
            <a:r>
              <a:rPr lang="en-US" baseline="0" dirty="0"/>
              <a:t>ANONYMITY, never disclose names. In small </a:t>
            </a:r>
            <a:r>
              <a:rPr lang="en-US" baseline="0" dirty="0" err="1"/>
              <a:t>organisational</a:t>
            </a:r>
            <a:r>
              <a:rPr lang="en-US" baseline="0" dirty="0"/>
              <a:t> contexts make sure you don’t mention too many details (e.g. 50 year old manager)</a:t>
            </a:r>
          </a:p>
          <a:p>
            <a:pPr marL="236601" indent="-236601">
              <a:buAutoNum type="arabicParenR"/>
            </a:pPr>
            <a:r>
              <a:rPr lang="en-US" baseline="0" dirty="0"/>
              <a:t>NON-THREATENING, NON-PERSONAL, NON-INTRUSIVE</a:t>
            </a:r>
          </a:p>
          <a:p>
            <a:pPr marL="236601" indent="-236601">
              <a:buAutoNum type="arabicParenR"/>
            </a:pPr>
            <a:endParaRPr lang="en-US" dirty="0"/>
          </a:p>
        </p:txBody>
      </p:sp>
      <p:sp>
        <p:nvSpPr>
          <p:cNvPr id="4" name="Slide Number Placeholder 3"/>
          <p:cNvSpPr>
            <a:spLocks noGrp="1"/>
          </p:cNvSpPr>
          <p:nvPr>
            <p:ph type="sldNum" sz="quarter" idx="10"/>
          </p:nvPr>
        </p:nvSpPr>
        <p:spPr/>
        <p:txBody>
          <a:bodyPr/>
          <a:lstStyle/>
          <a:p>
            <a:fld id="{02D5EF57-1522-1F4F-9B61-503BB431DE50}" type="slidenum">
              <a:rPr lang="en-US" smtClean="0"/>
              <a:pPr/>
              <a:t>10</a:t>
            </a:fld>
            <a:endParaRPr lang="en-US"/>
          </a:p>
        </p:txBody>
      </p:sp>
    </p:spTree>
    <p:extLst>
      <p:ext uri="{BB962C8B-B14F-4D97-AF65-F5344CB8AC3E}">
        <p14:creationId xmlns:p14="http://schemas.microsoft.com/office/powerpoint/2010/main" val="374779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a:t>These</a:t>
            </a:r>
            <a:r>
              <a:rPr lang="en-AU" baseline="0" dirty="0"/>
              <a:t> two pictures are just supposed to illustrate what I just said – that it is all a matter of perspective! – particularly in the elephant picture.</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a:t>Who knows the picture on the left hand side? </a:t>
            </a:r>
            <a:endParaRPr lang="en-AU" dirty="0"/>
          </a:p>
        </p:txBody>
      </p:sp>
      <p:sp>
        <p:nvSpPr>
          <p:cNvPr id="4" name="Slide Number Placeholder 3"/>
          <p:cNvSpPr>
            <a:spLocks noGrp="1"/>
          </p:cNvSpPr>
          <p:nvPr>
            <p:ph type="sldNum" sz="quarter" idx="10"/>
          </p:nvPr>
        </p:nvSpPr>
        <p:spPr/>
        <p:txBody>
          <a:bodyPr/>
          <a:lstStyle/>
          <a:p>
            <a:fld id="{02D5EF57-1522-1F4F-9B61-503BB431DE50}" type="slidenum">
              <a:rPr lang="en-US" smtClean="0"/>
              <a:pPr/>
              <a:t>12</a:t>
            </a:fld>
            <a:endParaRPr lang="en-US"/>
          </a:p>
        </p:txBody>
      </p:sp>
    </p:spTree>
    <p:extLst>
      <p:ext uri="{BB962C8B-B14F-4D97-AF65-F5344CB8AC3E}">
        <p14:creationId xmlns:p14="http://schemas.microsoft.com/office/powerpoint/2010/main" val="17147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Just to</a:t>
            </a:r>
            <a:r>
              <a:rPr lang="en-US" baseline="0" dirty="0"/>
              <a:t> do a very quick distinction:</a:t>
            </a:r>
          </a:p>
          <a:p>
            <a:r>
              <a:rPr lang="en-US" dirty="0"/>
              <a:t>Qualitative research seeks</a:t>
            </a:r>
            <a:r>
              <a:rPr lang="en-US" baseline="0" dirty="0"/>
              <a:t> to understand and find meaning in words and text. It constructs meaning. It is interested in drilling down really deep, </a:t>
            </a:r>
            <a:r>
              <a:rPr lang="en-US" baseline="0" dirty="0" err="1"/>
              <a:t>focussing</a:t>
            </a:r>
            <a:r>
              <a:rPr lang="en-US" baseline="0" dirty="0"/>
              <a:t> on only a few respondents, but painting a very </a:t>
            </a:r>
            <a:r>
              <a:rPr lang="en-US" baseline="0" dirty="0" err="1"/>
              <a:t>holisitic</a:t>
            </a:r>
            <a:r>
              <a:rPr lang="en-US" baseline="0" dirty="0"/>
              <a:t> </a:t>
            </a:r>
            <a:r>
              <a:rPr lang="en-US" baseline="0" dirty="0" err="1"/>
              <a:t>picutre</a:t>
            </a:r>
            <a:r>
              <a:rPr lang="en-US" baseline="0" dirty="0"/>
              <a:t>.</a:t>
            </a:r>
          </a:p>
          <a:p>
            <a:endParaRPr lang="en-US" baseline="0" dirty="0"/>
          </a:p>
          <a:p>
            <a:r>
              <a:rPr lang="en-US" baseline="0" dirty="0"/>
              <a:t>Quantitative research in contrast looks at patterns and computes these patterns in numbers. It is about measuring things, it is about finding patterns across a large number of respondents and ideally being able to come up with conclusions or explanations that can be </a:t>
            </a:r>
            <a:r>
              <a:rPr lang="en-US" baseline="0" dirty="0" err="1"/>
              <a:t>generalised</a:t>
            </a:r>
            <a:r>
              <a:rPr lang="en-US" baseline="0" dirty="0"/>
              <a:t> for the majority of cases.</a:t>
            </a:r>
            <a:endParaRPr lang="en-US" dirty="0"/>
          </a:p>
          <a:p>
            <a:endParaRPr lang="en-US" dirty="0"/>
          </a:p>
          <a:p>
            <a:r>
              <a:rPr lang="en-US" dirty="0"/>
              <a:t>Up</a:t>
            </a:r>
            <a:r>
              <a:rPr lang="en-US" baseline="0" dirty="0"/>
              <a:t> until about 30 years ago, in the business field, there was only quantitative research. </a:t>
            </a:r>
            <a:endParaRPr lang="en-US" dirty="0"/>
          </a:p>
          <a:p>
            <a:endParaRPr lang="en-US" dirty="0"/>
          </a:p>
          <a:p>
            <a:r>
              <a:rPr lang="en-US" baseline="0" dirty="0"/>
              <a:t>Qualitative data in business research was unheard of – it only emerged in the past 30 years</a:t>
            </a:r>
          </a:p>
          <a:p>
            <a:endParaRPr lang="en-US" baseline="0" dirty="0"/>
          </a:p>
          <a:p>
            <a:r>
              <a:rPr lang="en-US" dirty="0"/>
              <a:t>Mixed methods has emerged to capture the</a:t>
            </a:r>
            <a:r>
              <a:rPr lang="en-US" baseline="0" dirty="0"/>
              <a:t> best of both worlds</a:t>
            </a:r>
          </a:p>
          <a:p>
            <a:endParaRPr lang="en-US" baseline="0" dirty="0"/>
          </a:p>
          <a:p>
            <a:endParaRPr lang="en-US" baseline="0" dirty="0"/>
          </a:p>
          <a:p>
            <a:r>
              <a:rPr lang="en-US" baseline="0" dirty="0"/>
              <a:t>Ben is really strong and has a preference for quantitative and mixed methods research, I sway towards qualitative research, but again, not because one is better than the other, but in the context of my own research, it generally just generates the better data.</a:t>
            </a:r>
          </a:p>
          <a:p>
            <a:endParaRPr lang="en-US" baseline="0" dirty="0"/>
          </a:p>
          <a:p>
            <a:r>
              <a:rPr lang="en-US" baseline="0" dirty="0"/>
              <a:t>This is great for you, because there is a lot of expertise in your teaching team and we are always happy to help wherever we can</a:t>
            </a:r>
          </a:p>
        </p:txBody>
      </p:sp>
      <p:sp>
        <p:nvSpPr>
          <p:cNvPr id="4" name="Slide Number Placeholder 3"/>
          <p:cNvSpPr>
            <a:spLocks noGrp="1"/>
          </p:cNvSpPr>
          <p:nvPr>
            <p:ph type="sldNum" sz="quarter" idx="10"/>
          </p:nvPr>
        </p:nvSpPr>
        <p:spPr/>
        <p:txBody>
          <a:bodyPr/>
          <a:lstStyle/>
          <a:p>
            <a:fld id="{02D5EF57-1522-1F4F-9B61-503BB431DE50}" type="slidenum">
              <a:rPr lang="en-US" smtClean="0"/>
              <a:pPr/>
              <a:t>14</a:t>
            </a:fld>
            <a:endParaRPr lang="en-US"/>
          </a:p>
        </p:txBody>
      </p:sp>
    </p:spTree>
    <p:extLst>
      <p:ext uri="{BB962C8B-B14F-4D97-AF65-F5344CB8AC3E}">
        <p14:creationId xmlns:p14="http://schemas.microsoft.com/office/powerpoint/2010/main" val="163425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 and overview to the last two slides</a:t>
            </a:r>
          </a:p>
          <a:p>
            <a:endParaRPr lang="en-US" dirty="0"/>
          </a:p>
          <a:p>
            <a:endParaRPr lang="en-US" dirty="0"/>
          </a:p>
          <a:p>
            <a:endParaRPr lang="en-US" dirty="0"/>
          </a:p>
          <a:p>
            <a:r>
              <a:rPr lang="en-US" dirty="0"/>
              <a:t>This is in the study guide, and we already talked</a:t>
            </a:r>
            <a:r>
              <a:rPr lang="en-US" baseline="0" dirty="0"/>
              <a:t> about a few of the tools before</a:t>
            </a:r>
          </a:p>
          <a:p>
            <a:endParaRPr lang="en-US" baseline="0" dirty="0"/>
          </a:p>
          <a:p>
            <a:r>
              <a:rPr lang="en-US" baseline="0" dirty="0"/>
              <a:t>We will talk about the tools in the coming  3 weeks in more detail</a:t>
            </a:r>
          </a:p>
          <a:p>
            <a:endParaRPr lang="en-US" baseline="0" dirty="0"/>
          </a:p>
          <a:p>
            <a:r>
              <a:rPr lang="en-US" baseline="0" dirty="0"/>
              <a:t>Experiment comes from science – 2 groups of people, one group has an intervention, the other is the control group</a:t>
            </a:r>
          </a:p>
          <a:p>
            <a:endParaRPr lang="en-US" baseline="0" dirty="0"/>
          </a:p>
          <a:p>
            <a:r>
              <a:rPr lang="en-US" baseline="0" dirty="0"/>
              <a:t>Survey </a:t>
            </a:r>
          </a:p>
          <a:p>
            <a:endParaRPr lang="en-US" baseline="0" dirty="0"/>
          </a:p>
          <a:p>
            <a:r>
              <a:rPr lang="en-US" baseline="0" dirty="0"/>
              <a:t>Case study – if you are interested, read Yin. Basically you can do a case study using both </a:t>
            </a:r>
            <a:r>
              <a:rPr lang="en-US" baseline="0" dirty="0" err="1"/>
              <a:t>qual</a:t>
            </a:r>
            <a:r>
              <a:rPr lang="en-US" baseline="0" dirty="0"/>
              <a:t> and quant data. It is a research approach in itself</a:t>
            </a:r>
          </a:p>
          <a:p>
            <a:endParaRPr lang="en-US" baseline="0" dirty="0"/>
          </a:p>
          <a:p>
            <a:r>
              <a:rPr lang="en-US" baseline="0" dirty="0"/>
              <a:t>Focus group – interviews with a number of people, comes from  marketing research</a:t>
            </a:r>
          </a:p>
          <a:p>
            <a:endParaRPr lang="en-US" baseline="0" dirty="0"/>
          </a:p>
          <a:p>
            <a:r>
              <a:rPr lang="en-US" baseline="0" dirty="0"/>
              <a:t>Historical review – mostly using secondary data</a:t>
            </a:r>
            <a:endParaRPr lang="en-US" dirty="0"/>
          </a:p>
        </p:txBody>
      </p:sp>
      <p:sp>
        <p:nvSpPr>
          <p:cNvPr id="4" name="Slide Number Placeholder 3"/>
          <p:cNvSpPr>
            <a:spLocks noGrp="1"/>
          </p:cNvSpPr>
          <p:nvPr>
            <p:ph type="sldNum" sz="quarter" idx="10"/>
          </p:nvPr>
        </p:nvSpPr>
        <p:spPr/>
        <p:txBody>
          <a:bodyPr/>
          <a:lstStyle/>
          <a:p>
            <a:fld id="{02D5EF57-1522-1F4F-9B61-503BB431DE50}" type="slidenum">
              <a:rPr lang="en-US" smtClean="0"/>
              <a:pPr/>
              <a:t>15</a:t>
            </a:fld>
            <a:endParaRPr lang="en-US"/>
          </a:p>
        </p:txBody>
      </p:sp>
    </p:spTree>
    <p:extLst>
      <p:ext uri="{BB962C8B-B14F-4D97-AF65-F5344CB8AC3E}">
        <p14:creationId xmlns:p14="http://schemas.microsoft.com/office/powerpoint/2010/main" val="209949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It uses surveys,</a:t>
            </a:r>
            <a:r>
              <a:rPr lang="en-US" baseline="0" dirty="0"/>
              <a:t> also to measure psychological factors</a:t>
            </a:r>
          </a:p>
          <a:p>
            <a:endParaRPr lang="en-US" baseline="0" dirty="0"/>
          </a:p>
          <a:p>
            <a:r>
              <a:rPr lang="en-US" baseline="0" dirty="0"/>
              <a:t>Now what does that mean? It means that we are trying to capture concepts like </a:t>
            </a:r>
            <a:r>
              <a:rPr lang="en-US" dirty="0"/>
              <a:t>Workplace commitment – the relationship you have with your manager – your entrepreneurial</a:t>
            </a:r>
            <a:r>
              <a:rPr lang="en-US" baseline="0" dirty="0"/>
              <a:t> orientation – </a:t>
            </a:r>
          </a:p>
          <a:p>
            <a:endParaRPr lang="en-US" baseline="0" dirty="0"/>
          </a:p>
          <a:p>
            <a:r>
              <a:rPr lang="en-US" baseline="0" dirty="0"/>
              <a:t>You might develop a survey, you might use a survey someone else developed</a:t>
            </a:r>
          </a:p>
          <a:p>
            <a:endParaRPr lang="en-US" baseline="0" dirty="0"/>
          </a:p>
          <a:p>
            <a:r>
              <a:rPr lang="en-US" baseline="0" dirty="0"/>
              <a:t>You can also ask for demographic factors (gender, age, </a:t>
            </a:r>
            <a:r>
              <a:rPr lang="en-US" baseline="0" dirty="0" err="1"/>
              <a:t>etc</a:t>
            </a:r>
            <a:r>
              <a:rPr lang="en-US" baseline="0" dirty="0"/>
              <a:t>)</a:t>
            </a:r>
          </a:p>
          <a:p>
            <a:endParaRPr lang="en-US" baseline="0" dirty="0"/>
          </a:p>
          <a:p>
            <a:r>
              <a:rPr lang="en-US" baseline="0" dirty="0"/>
              <a:t>In quant analysis we look at different variables. The focus is always on the dependent variable. If we look at the effect of X on Y, the dependent variable is Y. The independent is X – it’s the thing that changes, it’s the thing that impacts on the dependent one.</a:t>
            </a:r>
          </a:p>
          <a:p>
            <a:endParaRPr lang="en-US" baseline="0" dirty="0"/>
          </a:p>
          <a:p>
            <a:r>
              <a:rPr lang="en-US" baseline="0" dirty="0"/>
              <a:t>Mediating, moderating, we don’t have to worry about that too much – third factors that </a:t>
            </a:r>
            <a:r>
              <a:rPr lang="en-US" baseline="0" dirty="0" err="1"/>
              <a:t>strenghten</a:t>
            </a:r>
            <a:r>
              <a:rPr lang="en-US" baseline="0" dirty="0"/>
              <a:t> or change the relationship between the dependent and independent variable</a:t>
            </a:r>
          </a:p>
          <a:p>
            <a:endParaRPr lang="en-US" baseline="0" dirty="0"/>
          </a:p>
          <a:p>
            <a:r>
              <a:rPr lang="en-US" baseline="0" dirty="0"/>
              <a:t>Don’t worry about complex math, we will do a quick run of it. The one you are most likely to use is mean score analysis – graphs where averages are displayed. </a:t>
            </a:r>
            <a:endParaRPr lang="en-US" dirty="0"/>
          </a:p>
        </p:txBody>
      </p:sp>
      <p:sp>
        <p:nvSpPr>
          <p:cNvPr id="4" name="Slide Number Placeholder 3"/>
          <p:cNvSpPr>
            <a:spLocks noGrp="1"/>
          </p:cNvSpPr>
          <p:nvPr>
            <p:ph type="sldNum" sz="quarter" idx="10"/>
          </p:nvPr>
        </p:nvSpPr>
        <p:spPr/>
        <p:txBody>
          <a:bodyPr/>
          <a:lstStyle/>
          <a:p>
            <a:fld id="{02D5EF57-1522-1F4F-9B61-503BB431DE50}" type="slidenum">
              <a:rPr lang="en-US" smtClean="0"/>
              <a:pPr/>
              <a:t>16</a:t>
            </a:fld>
            <a:endParaRPr lang="en-US"/>
          </a:p>
        </p:txBody>
      </p:sp>
    </p:spTree>
    <p:extLst>
      <p:ext uri="{BB962C8B-B14F-4D97-AF65-F5344CB8AC3E}">
        <p14:creationId xmlns:p14="http://schemas.microsoft.com/office/powerpoint/2010/main" val="17006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Triangulation – make</a:t>
            </a:r>
            <a:r>
              <a:rPr lang="en-AU" baseline="0" dirty="0"/>
              <a:t> sure that we arrive at valid results</a:t>
            </a:r>
          </a:p>
          <a:p>
            <a:endParaRPr lang="en-AU" baseline="0" dirty="0"/>
          </a:p>
          <a:p>
            <a:r>
              <a:rPr lang="en-AU" baseline="0" dirty="0"/>
              <a:t>Basically, we look at the same problem from two different angles. This is to make sure that you kind of see the same thing if you look from different angles because then you know you arrive at correct and valid conclusions.</a:t>
            </a:r>
          </a:p>
          <a:p>
            <a:endParaRPr lang="en-AU" baseline="0" dirty="0"/>
          </a:p>
          <a:p>
            <a:r>
              <a:rPr lang="en-AU" baseline="0" dirty="0"/>
              <a:t>For instance, you could do interviews and then triangulate them with an analysis of relevant documents that deal with the same issues</a:t>
            </a:r>
            <a:endParaRPr lang="en-AU" dirty="0"/>
          </a:p>
        </p:txBody>
      </p:sp>
      <p:sp>
        <p:nvSpPr>
          <p:cNvPr id="4" name="Slide Number Placeholder 3"/>
          <p:cNvSpPr>
            <a:spLocks noGrp="1"/>
          </p:cNvSpPr>
          <p:nvPr>
            <p:ph type="sldNum" sz="quarter" idx="10"/>
          </p:nvPr>
        </p:nvSpPr>
        <p:spPr/>
        <p:txBody>
          <a:bodyPr/>
          <a:lstStyle/>
          <a:p>
            <a:fld id="{02D5EF57-1522-1F4F-9B61-503BB431DE50}" type="slidenum">
              <a:rPr lang="en-US" smtClean="0"/>
              <a:pPr/>
              <a:t>17</a:t>
            </a:fld>
            <a:endParaRPr lang="en-US"/>
          </a:p>
        </p:txBody>
      </p:sp>
    </p:spTree>
    <p:extLst>
      <p:ext uri="{BB962C8B-B14F-4D97-AF65-F5344CB8AC3E}">
        <p14:creationId xmlns:p14="http://schemas.microsoft.com/office/powerpoint/2010/main" val="422627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5EF57-1522-1F4F-9B61-503BB431DE50}" type="slidenum">
              <a:rPr lang="en-US" smtClean="0"/>
              <a:pPr/>
              <a:t>19</a:t>
            </a:fld>
            <a:endParaRPr lang="en-US"/>
          </a:p>
        </p:txBody>
      </p:sp>
    </p:spTree>
    <p:extLst>
      <p:ext uri="{BB962C8B-B14F-4D97-AF65-F5344CB8AC3E}">
        <p14:creationId xmlns:p14="http://schemas.microsoft.com/office/powerpoint/2010/main" val="126232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A543-D1AB-498A-A58B-34306DCAE6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5B4C7A1-191E-4970-A810-F9CBA38326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E3DBF4D-997D-4186-A70B-BD28D77DD3A7}"/>
              </a:ext>
            </a:extLst>
          </p:cNvPr>
          <p:cNvSpPr>
            <a:spLocks noGrp="1"/>
          </p:cNvSpPr>
          <p:nvPr>
            <p:ph type="dt" sz="half" idx="10"/>
          </p:nvPr>
        </p:nvSpPr>
        <p:spPr/>
        <p:txBody>
          <a:bodyPr/>
          <a:lstStyle/>
          <a:p>
            <a:fld id="{84BEC6EC-A9D3-4459-B0AB-D0352D0E58EE}" type="datetimeFigureOut">
              <a:rPr lang="en-AU" smtClean="0"/>
              <a:t>30/11/2021</a:t>
            </a:fld>
            <a:endParaRPr lang="en-AU"/>
          </a:p>
        </p:txBody>
      </p:sp>
      <p:sp>
        <p:nvSpPr>
          <p:cNvPr id="5" name="Footer Placeholder 4">
            <a:extLst>
              <a:ext uri="{FF2B5EF4-FFF2-40B4-BE49-F238E27FC236}">
                <a16:creationId xmlns:a16="http://schemas.microsoft.com/office/drawing/2014/main" id="{7B3ABEBB-CE2F-46A5-81D4-0C3C092FB02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684B2F5-10C5-4F21-9B50-671B571C50C6}"/>
              </a:ext>
            </a:extLst>
          </p:cNvPr>
          <p:cNvSpPr>
            <a:spLocks noGrp="1"/>
          </p:cNvSpPr>
          <p:nvPr>
            <p:ph type="sldNum" sz="quarter" idx="12"/>
          </p:nvPr>
        </p:nvSpPr>
        <p:spPr/>
        <p:txBody>
          <a:bodyPr/>
          <a:lstStyle/>
          <a:p>
            <a:fld id="{FCFC7753-2634-42C2-895F-B087B901C56B}" type="slidenum">
              <a:rPr lang="en-AU" smtClean="0"/>
              <a:t>‹#›</a:t>
            </a:fld>
            <a:endParaRPr lang="en-AU"/>
          </a:p>
        </p:txBody>
      </p:sp>
    </p:spTree>
    <p:extLst>
      <p:ext uri="{BB962C8B-B14F-4D97-AF65-F5344CB8AC3E}">
        <p14:creationId xmlns:p14="http://schemas.microsoft.com/office/powerpoint/2010/main" val="263450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6788C-24DB-49BC-86FB-CD82994C4E5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6C0F05B-275E-4F00-9F6D-09437CAF05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050976D-5B97-4DBC-A569-E2A2E2EE1FCB}"/>
              </a:ext>
            </a:extLst>
          </p:cNvPr>
          <p:cNvSpPr>
            <a:spLocks noGrp="1"/>
          </p:cNvSpPr>
          <p:nvPr>
            <p:ph type="dt" sz="half" idx="10"/>
          </p:nvPr>
        </p:nvSpPr>
        <p:spPr/>
        <p:txBody>
          <a:bodyPr/>
          <a:lstStyle/>
          <a:p>
            <a:fld id="{84BEC6EC-A9D3-4459-B0AB-D0352D0E58EE}" type="datetimeFigureOut">
              <a:rPr lang="en-AU" smtClean="0"/>
              <a:t>30/11/2021</a:t>
            </a:fld>
            <a:endParaRPr lang="en-AU"/>
          </a:p>
        </p:txBody>
      </p:sp>
      <p:sp>
        <p:nvSpPr>
          <p:cNvPr id="5" name="Footer Placeholder 4">
            <a:extLst>
              <a:ext uri="{FF2B5EF4-FFF2-40B4-BE49-F238E27FC236}">
                <a16:creationId xmlns:a16="http://schemas.microsoft.com/office/drawing/2014/main" id="{66D315AD-3874-4F67-BF5E-BEC7CBA8B6E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56271EF-9696-420B-9414-9B44C2DD777B}"/>
              </a:ext>
            </a:extLst>
          </p:cNvPr>
          <p:cNvSpPr>
            <a:spLocks noGrp="1"/>
          </p:cNvSpPr>
          <p:nvPr>
            <p:ph type="sldNum" sz="quarter" idx="12"/>
          </p:nvPr>
        </p:nvSpPr>
        <p:spPr/>
        <p:txBody>
          <a:bodyPr/>
          <a:lstStyle/>
          <a:p>
            <a:fld id="{FCFC7753-2634-42C2-895F-B087B901C56B}" type="slidenum">
              <a:rPr lang="en-AU" smtClean="0"/>
              <a:t>‹#›</a:t>
            </a:fld>
            <a:endParaRPr lang="en-AU"/>
          </a:p>
        </p:txBody>
      </p:sp>
    </p:spTree>
    <p:extLst>
      <p:ext uri="{BB962C8B-B14F-4D97-AF65-F5344CB8AC3E}">
        <p14:creationId xmlns:p14="http://schemas.microsoft.com/office/powerpoint/2010/main" val="59833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1F369A-41B1-4A58-91E7-2EC9A75F7C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0C4D774-3BF4-4687-BF83-4CEC056D28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D8366A2-93B9-4A7C-B94C-C5BD6519DE07}"/>
              </a:ext>
            </a:extLst>
          </p:cNvPr>
          <p:cNvSpPr>
            <a:spLocks noGrp="1"/>
          </p:cNvSpPr>
          <p:nvPr>
            <p:ph type="dt" sz="half" idx="10"/>
          </p:nvPr>
        </p:nvSpPr>
        <p:spPr/>
        <p:txBody>
          <a:bodyPr/>
          <a:lstStyle/>
          <a:p>
            <a:fld id="{84BEC6EC-A9D3-4459-B0AB-D0352D0E58EE}" type="datetimeFigureOut">
              <a:rPr lang="en-AU" smtClean="0"/>
              <a:t>30/11/2021</a:t>
            </a:fld>
            <a:endParaRPr lang="en-AU"/>
          </a:p>
        </p:txBody>
      </p:sp>
      <p:sp>
        <p:nvSpPr>
          <p:cNvPr id="5" name="Footer Placeholder 4">
            <a:extLst>
              <a:ext uri="{FF2B5EF4-FFF2-40B4-BE49-F238E27FC236}">
                <a16:creationId xmlns:a16="http://schemas.microsoft.com/office/drawing/2014/main" id="{9E878956-E793-4AC5-8A47-A53FB40100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3F6845-3DFA-4F47-AFD0-8BA7AEEF9581}"/>
              </a:ext>
            </a:extLst>
          </p:cNvPr>
          <p:cNvSpPr>
            <a:spLocks noGrp="1"/>
          </p:cNvSpPr>
          <p:nvPr>
            <p:ph type="sldNum" sz="quarter" idx="12"/>
          </p:nvPr>
        </p:nvSpPr>
        <p:spPr/>
        <p:txBody>
          <a:bodyPr/>
          <a:lstStyle/>
          <a:p>
            <a:fld id="{FCFC7753-2634-42C2-895F-B087B901C56B}" type="slidenum">
              <a:rPr lang="en-AU" smtClean="0"/>
              <a:t>‹#›</a:t>
            </a:fld>
            <a:endParaRPr lang="en-AU"/>
          </a:p>
        </p:txBody>
      </p:sp>
    </p:spTree>
    <p:extLst>
      <p:ext uri="{BB962C8B-B14F-4D97-AF65-F5344CB8AC3E}">
        <p14:creationId xmlns:p14="http://schemas.microsoft.com/office/powerpoint/2010/main" val="53598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7E7E-6659-45C4-94AD-285A5A96627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26B91D0-D1E0-4EC6-98E0-B1D306F43B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76C708-91BE-48C7-9D15-F3F5718EB619}"/>
              </a:ext>
            </a:extLst>
          </p:cNvPr>
          <p:cNvSpPr>
            <a:spLocks noGrp="1"/>
          </p:cNvSpPr>
          <p:nvPr>
            <p:ph type="dt" sz="half" idx="10"/>
          </p:nvPr>
        </p:nvSpPr>
        <p:spPr/>
        <p:txBody>
          <a:bodyPr/>
          <a:lstStyle/>
          <a:p>
            <a:fld id="{84BEC6EC-A9D3-4459-B0AB-D0352D0E58EE}" type="datetimeFigureOut">
              <a:rPr lang="en-AU" smtClean="0"/>
              <a:t>30/11/2021</a:t>
            </a:fld>
            <a:endParaRPr lang="en-AU"/>
          </a:p>
        </p:txBody>
      </p:sp>
      <p:sp>
        <p:nvSpPr>
          <p:cNvPr id="5" name="Footer Placeholder 4">
            <a:extLst>
              <a:ext uri="{FF2B5EF4-FFF2-40B4-BE49-F238E27FC236}">
                <a16:creationId xmlns:a16="http://schemas.microsoft.com/office/drawing/2014/main" id="{ABC7C9CC-1635-4049-9EBD-D3C97A6F417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9069FA4-B892-4287-A476-1AA317E45324}"/>
              </a:ext>
            </a:extLst>
          </p:cNvPr>
          <p:cNvSpPr>
            <a:spLocks noGrp="1"/>
          </p:cNvSpPr>
          <p:nvPr>
            <p:ph type="sldNum" sz="quarter" idx="12"/>
          </p:nvPr>
        </p:nvSpPr>
        <p:spPr/>
        <p:txBody>
          <a:bodyPr/>
          <a:lstStyle/>
          <a:p>
            <a:fld id="{FCFC7753-2634-42C2-895F-B087B901C56B}" type="slidenum">
              <a:rPr lang="en-AU" smtClean="0"/>
              <a:t>‹#›</a:t>
            </a:fld>
            <a:endParaRPr lang="en-AU"/>
          </a:p>
        </p:txBody>
      </p:sp>
    </p:spTree>
    <p:extLst>
      <p:ext uri="{BB962C8B-B14F-4D97-AF65-F5344CB8AC3E}">
        <p14:creationId xmlns:p14="http://schemas.microsoft.com/office/powerpoint/2010/main" val="5105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6C7D-0937-4D7F-BE49-8B711D2075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C420CD0-9596-4627-9491-061802F8C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4F6E7B-9D92-4DE8-9E19-3DDC0DC5E5A9}"/>
              </a:ext>
            </a:extLst>
          </p:cNvPr>
          <p:cNvSpPr>
            <a:spLocks noGrp="1"/>
          </p:cNvSpPr>
          <p:nvPr>
            <p:ph type="dt" sz="half" idx="10"/>
          </p:nvPr>
        </p:nvSpPr>
        <p:spPr/>
        <p:txBody>
          <a:bodyPr/>
          <a:lstStyle/>
          <a:p>
            <a:fld id="{84BEC6EC-A9D3-4459-B0AB-D0352D0E58EE}" type="datetimeFigureOut">
              <a:rPr lang="en-AU" smtClean="0"/>
              <a:t>30/11/2021</a:t>
            </a:fld>
            <a:endParaRPr lang="en-AU"/>
          </a:p>
        </p:txBody>
      </p:sp>
      <p:sp>
        <p:nvSpPr>
          <p:cNvPr id="5" name="Footer Placeholder 4">
            <a:extLst>
              <a:ext uri="{FF2B5EF4-FFF2-40B4-BE49-F238E27FC236}">
                <a16:creationId xmlns:a16="http://schemas.microsoft.com/office/drawing/2014/main" id="{F3A7764E-A7D4-4CAE-A122-1AEA781A9D0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A5B3A2-CBD9-4F33-8AC6-D651320B8C28}"/>
              </a:ext>
            </a:extLst>
          </p:cNvPr>
          <p:cNvSpPr>
            <a:spLocks noGrp="1"/>
          </p:cNvSpPr>
          <p:nvPr>
            <p:ph type="sldNum" sz="quarter" idx="12"/>
          </p:nvPr>
        </p:nvSpPr>
        <p:spPr/>
        <p:txBody>
          <a:bodyPr/>
          <a:lstStyle/>
          <a:p>
            <a:fld id="{FCFC7753-2634-42C2-895F-B087B901C56B}" type="slidenum">
              <a:rPr lang="en-AU" smtClean="0"/>
              <a:t>‹#›</a:t>
            </a:fld>
            <a:endParaRPr lang="en-AU"/>
          </a:p>
        </p:txBody>
      </p:sp>
    </p:spTree>
    <p:extLst>
      <p:ext uri="{BB962C8B-B14F-4D97-AF65-F5344CB8AC3E}">
        <p14:creationId xmlns:p14="http://schemas.microsoft.com/office/powerpoint/2010/main" val="326982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8775-BA54-4E96-AE3A-7C26C84B25E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563991E-A720-47B9-9F43-EEA2F85B82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ACEC51D-276A-4780-935E-82BB179A88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DA733F5-781D-46E5-B17A-5B204805C29E}"/>
              </a:ext>
            </a:extLst>
          </p:cNvPr>
          <p:cNvSpPr>
            <a:spLocks noGrp="1"/>
          </p:cNvSpPr>
          <p:nvPr>
            <p:ph type="dt" sz="half" idx="10"/>
          </p:nvPr>
        </p:nvSpPr>
        <p:spPr/>
        <p:txBody>
          <a:bodyPr/>
          <a:lstStyle/>
          <a:p>
            <a:fld id="{84BEC6EC-A9D3-4459-B0AB-D0352D0E58EE}" type="datetimeFigureOut">
              <a:rPr lang="en-AU" smtClean="0"/>
              <a:t>30/11/2021</a:t>
            </a:fld>
            <a:endParaRPr lang="en-AU"/>
          </a:p>
        </p:txBody>
      </p:sp>
      <p:sp>
        <p:nvSpPr>
          <p:cNvPr id="6" name="Footer Placeholder 5">
            <a:extLst>
              <a:ext uri="{FF2B5EF4-FFF2-40B4-BE49-F238E27FC236}">
                <a16:creationId xmlns:a16="http://schemas.microsoft.com/office/drawing/2014/main" id="{C72811CC-5F4B-4987-8F57-027D73B0070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55ACFC3-5642-4403-81AD-B1D1B05E0B5E}"/>
              </a:ext>
            </a:extLst>
          </p:cNvPr>
          <p:cNvSpPr>
            <a:spLocks noGrp="1"/>
          </p:cNvSpPr>
          <p:nvPr>
            <p:ph type="sldNum" sz="quarter" idx="12"/>
          </p:nvPr>
        </p:nvSpPr>
        <p:spPr/>
        <p:txBody>
          <a:bodyPr/>
          <a:lstStyle/>
          <a:p>
            <a:fld id="{FCFC7753-2634-42C2-895F-B087B901C56B}" type="slidenum">
              <a:rPr lang="en-AU" smtClean="0"/>
              <a:t>‹#›</a:t>
            </a:fld>
            <a:endParaRPr lang="en-AU"/>
          </a:p>
        </p:txBody>
      </p:sp>
    </p:spTree>
    <p:extLst>
      <p:ext uri="{BB962C8B-B14F-4D97-AF65-F5344CB8AC3E}">
        <p14:creationId xmlns:p14="http://schemas.microsoft.com/office/powerpoint/2010/main" val="306724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78E9-4B25-4344-9F2F-15A587D3603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E96ED2D-0BF1-41C7-92E7-1B4D65126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9BCD15-B5E7-4835-A16C-3B38BC6A1C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9A5331A-E266-41BD-A503-D50480E282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FACA0C-BF96-47EF-93DF-538DF8FF17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97C2AAD-223B-4EDC-96CB-C09528053393}"/>
              </a:ext>
            </a:extLst>
          </p:cNvPr>
          <p:cNvSpPr>
            <a:spLocks noGrp="1"/>
          </p:cNvSpPr>
          <p:nvPr>
            <p:ph type="dt" sz="half" idx="10"/>
          </p:nvPr>
        </p:nvSpPr>
        <p:spPr/>
        <p:txBody>
          <a:bodyPr/>
          <a:lstStyle/>
          <a:p>
            <a:fld id="{84BEC6EC-A9D3-4459-B0AB-D0352D0E58EE}" type="datetimeFigureOut">
              <a:rPr lang="en-AU" smtClean="0"/>
              <a:t>30/11/2021</a:t>
            </a:fld>
            <a:endParaRPr lang="en-AU"/>
          </a:p>
        </p:txBody>
      </p:sp>
      <p:sp>
        <p:nvSpPr>
          <p:cNvPr id="8" name="Footer Placeholder 7">
            <a:extLst>
              <a:ext uri="{FF2B5EF4-FFF2-40B4-BE49-F238E27FC236}">
                <a16:creationId xmlns:a16="http://schemas.microsoft.com/office/drawing/2014/main" id="{8477AF2C-DDD2-4D6F-A1CC-2B7481764F0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36E3BFC-1787-44B9-93C3-59289D922BC6}"/>
              </a:ext>
            </a:extLst>
          </p:cNvPr>
          <p:cNvSpPr>
            <a:spLocks noGrp="1"/>
          </p:cNvSpPr>
          <p:nvPr>
            <p:ph type="sldNum" sz="quarter" idx="12"/>
          </p:nvPr>
        </p:nvSpPr>
        <p:spPr/>
        <p:txBody>
          <a:bodyPr/>
          <a:lstStyle/>
          <a:p>
            <a:fld id="{FCFC7753-2634-42C2-895F-B087B901C56B}" type="slidenum">
              <a:rPr lang="en-AU" smtClean="0"/>
              <a:t>‹#›</a:t>
            </a:fld>
            <a:endParaRPr lang="en-AU"/>
          </a:p>
        </p:txBody>
      </p:sp>
    </p:spTree>
    <p:extLst>
      <p:ext uri="{BB962C8B-B14F-4D97-AF65-F5344CB8AC3E}">
        <p14:creationId xmlns:p14="http://schemas.microsoft.com/office/powerpoint/2010/main" val="100241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4FBE-E386-4737-966D-0EBFBE48239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A2E6158-2446-4733-8B2C-4ECDC6D3813C}"/>
              </a:ext>
            </a:extLst>
          </p:cNvPr>
          <p:cNvSpPr>
            <a:spLocks noGrp="1"/>
          </p:cNvSpPr>
          <p:nvPr>
            <p:ph type="dt" sz="half" idx="10"/>
          </p:nvPr>
        </p:nvSpPr>
        <p:spPr/>
        <p:txBody>
          <a:bodyPr/>
          <a:lstStyle/>
          <a:p>
            <a:fld id="{84BEC6EC-A9D3-4459-B0AB-D0352D0E58EE}" type="datetimeFigureOut">
              <a:rPr lang="en-AU" smtClean="0"/>
              <a:t>30/11/2021</a:t>
            </a:fld>
            <a:endParaRPr lang="en-AU"/>
          </a:p>
        </p:txBody>
      </p:sp>
      <p:sp>
        <p:nvSpPr>
          <p:cNvPr id="4" name="Footer Placeholder 3">
            <a:extLst>
              <a:ext uri="{FF2B5EF4-FFF2-40B4-BE49-F238E27FC236}">
                <a16:creationId xmlns:a16="http://schemas.microsoft.com/office/drawing/2014/main" id="{1CD13154-FE45-45E8-8832-73B4B348CD1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54BDCCD-1D03-40F7-B0A9-3F0725B820B9}"/>
              </a:ext>
            </a:extLst>
          </p:cNvPr>
          <p:cNvSpPr>
            <a:spLocks noGrp="1"/>
          </p:cNvSpPr>
          <p:nvPr>
            <p:ph type="sldNum" sz="quarter" idx="12"/>
          </p:nvPr>
        </p:nvSpPr>
        <p:spPr/>
        <p:txBody>
          <a:bodyPr/>
          <a:lstStyle/>
          <a:p>
            <a:fld id="{FCFC7753-2634-42C2-895F-B087B901C56B}" type="slidenum">
              <a:rPr lang="en-AU" smtClean="0"/>
              <a:t>‹#›</a:t>
            </a:fld>
            <a:endParaRPr lang="en-AU"/>
          </a:p>
        </p:txBody>
      </p:sp>
    </p:spTree>
    <p:extLst>
      <p:ext uri="{BB962C8B-B14F-4D97-AF65-F5344CB8AC3E}">
        <p14:creationId xmlns:p14="http://schemas.microsoft.com/office/powerpoint/2010/main" val="162965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C6DE8-053B-4A65-9F8F-87FC704C9439}"/>
              </a:ext>
            </a:extLst>
          </p:cNvPr>
          <p:cNvSpPr>
            <a:spLocks noGrp="1"/>
          </p:cNvSpPr>
          <p:nvPr>
            <p:ph type="dt" sz="half" idx="10"/>
          </p:nvPr>
        </p:nvSpPr>
        <p:spPr/>
        <p:txBody>
          <a:bodyPr/>
          <a:lstStyle/>
          <a:p>
            <a:fld id="{84BEC6EC-A9D3-4459-B0AB-D0352D0E58EE}" type="datetimeFigureOut">
              <a:rPr lang="en-AU" smtClean="0"/>
              <a:t>30/11/2021</a:t>
            </a:fld>
            <a:endParaRPr lang="en-AU"/>
          </a:p>
        </p:txBody>
      </p:sp>
      <p:sp>
        <p:nvSpPr>
          <p:cNvPr id="3" name="Footer Placeholder 2">
            <a:extLst>
              <a:ext uri="{FF2B5EF4-FFF2-40B4-BE49-F238E27FC236}">
                <a16:creationId xmlns:a16="http://schemas.microsoft.com/office/drawing/2014/main" id="{4DBE1A4C-EE2A-4A7D-A51C-CB3143D6E25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3650137-97B0-40CD-9D81-06B6D6B5B5C1}"/>
              </a:ext>
            </a:extLst>
          </p:cNvPr>
          <p:cNvSpPr>
            <a:spLocks noGrp="1"/>
          </p:cNvSpPr>
          <p:nvPr>
            <p:ph type="sldNum" sz="quarter" idx="12"/>
          </p:nvPr>
        </p:nvSpPr>
        <p:spPr/>
        <p:txBody>
          <a:bodyPr/>
          <a:lstStyle/>
          <a:p>
            <a:fld id="{FCFC7753-2634-42C2-895F-B087B901C56B}" type="slidenum">
              <a:rPr lang="en-AU" smtClean="0"/>
              <a:t>‹#›</a:t>
            </a:fld>
            <a:endParaRPr lang="en-AU"/>
          </a:p>
        </p:txBody>
      </p:sp>
    </p:spTree>
    <p:extLst>
      <p:ext uri="{BB962C8B-B14F-4D97-AF65-F5344CB8AC3E}">
        <p14:creationId xmlns:p14="http://schemas.microsoft.com/office/powerpoint/2010/main" val="117353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11D99-0372-4EE4-AED3-0762606E1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27B3EC9-ADD5-46FD-B6A0-F90B6F39B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674FDEC-D2DA-48AC-8CF6-A784BDA96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077025-A7CC-4C89-9B54-02EE517E0064}"/>
              </a:ext>
            </a:extLst>
          </p:cNvPr>
          <p:cNvSpPr>
            <a:spLocks noGrp="1"/>
          </p:cNvSpPr>
          <p:nvPr>
            <p:ph type="dt" sz="half" idx="10"/>
          </p:nvPr>
        </p:nvSpPr>
        <p:spPr/>
        <p:txBody>
          <a:bodyPr/>
          <a:lstStyle/>
          <a:p>
            <a:fld id="{84BEC6EC-A9D3-4459-B0AB-D0352D0E58EE}" type="datetimeFigureOut">
              <a:rPr lang="en-AU" smtClean="0"/>
              <a:t>30/11/2021</a:t>
            </a:fld>
            <a:endParaRPr lang="en-AU"/>
          </a:p>
        </p:txBody>
      </p:sp>
      <p:sp>
        <p:nvSpPr>
          <p:cNvPr id="6" name="Footer Placeholder 5">
            <a:extLst>
              <a:ext uri="{FF2B5EF4-FFF2-40B4-BE49-F238E27FC236}">
                <a16:creationId xmlns:a16="http://schemas.microsoft.com/office/drawing/2014/main" id="{1348BE77-D70D-4EAA-ACDB-1CFE7AF8229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B46E72-09D3-44BB-A3A0-428408DBD0E6}"/>
              </a:ext>
            </a:extLst>
          </p:cNvPr>
          <p:cNvSpPr>
            <a:spLocks noGrp="1"/>
          </p:cNvSpPr>
          <p:nvPr>
            <p:ph type="sldNum" sz="quarter" idx="12"/>
          </p:nvPr>
        </p:nvSpPr>
        <p:spPr/>
        <p:txBody>
          <a:bodyPr/>
          <a:lstStyle/>
          <a:p>
            <a:fld id="{FCFC7753-2634-42C2-895F-B087B901C56B}" type="slidenum">
              <a:rPr lang="en-AU" smtClean="0"/>
              <a:t>‹#›</a:t>
            </a:fld>
            <a:endParaRPr lang="en-AU"/>
          </a:p>
        </p:txBody>
      </p:sp>
    </p:spTree>
    <p:extLst>
      <p:ext uri="{BB962C8B-B14F-4D97-AF65-F5344CB8AC3E}">
        <p14:creationId xmlns:p14="http://schemas.microsoft.com/office/powerpoint/2010/main" val="274914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C849-4B8A-4267-BAC1-F51CB081B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2F97DD0-46A0-41DF-96DC-F43286F0D1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C703D5E-F797-41B8-A0C1-82C15B28F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645145-74F3-4A96-9104-52B66098F903}"/>
              </a:ext>
            </a:extLst>
          </p:cNvPr>
          <p:cNvSpPr>
            <a:spLocks noGrp="1"/>
          </p:cNvSpPr>
          <p:nvPr>
            <p:ph type="dt" sz="half" idx="10"/>
          </p:nvPr>
        </p:nvSpPr>
        <p:spPr/>
        <p:txBody>
          <a:bodyPr/>
          <a:lstStyle/>
          <a:p>
            <a:fld id="{84BEC6EC-A9D3-4459-B0AB-D0352D0E58EE}" type="datetimeFigureOut">
              <a:rPr lang="en-AU" smtClean="0"/>
              <a:t>30/11/2021</a:t>
            </a:fld>
            <a:endParaRPr lang="en-AU"/>
          </a:p>
        </p:txBody>
      </p:sp>
      <p:sp>
        <p:nvSpPr>
          <p:cNvPr id="6" name="Footer Placeholder 5">
            <a:extLst>
              <a:ext uri="{FF2B5EF4-FFF2-40B4-BE49-F238E27FC236}">
                <a16:creationId xmlns:a16="http://schemas.microsoft.com/office/drawing/2014/main" id="{E76F29D9-713C-4C0D-BFEC-BB284C390C7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2BF9C0B-D72B-4CF0-ACD8-F78377E3E038}"/>
              </a:ext>
            </a:extLst>
          </p:cNvPr>
          <p:cNvSpPr>
            <a:spLocks noGrp="1"/>
          </p:cNvSpPr>
          <p:nvPr>
            <p:ph type="sldNum" sz="quarter" idx="12"/>
          </p:nvPr>
        </p:nvSpPr>
        <p:spPr/>
        <p:txBody>
          <a:bodyPr/>
          <a:lstStyle/>
          <a:p>
            <a:fld id="{FCFC7753-2634-42C2-895F-B087B901C56B}" type="slidenum">
              <a:rPr lang="en-AU" smtClean="0"/>
              <a:t>‹#›</a:t>
            </a:fld>
            <a:endParaRPr lang="en-AU"/>
          </a:p>
        </p:txBody>
      </p:sp>
    </p:spTree>
    <p:extLst>
      <p:ext uri="{BB962C8B-B14F-4D97-AF65-F5344CB8AC3E}">
        <p14:creationId xmlns:p14="http://schemas.microsoft.com/office/powerpoint/2010/main" val="338935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7032D3-A8D0-4C1F-9DC1-793047E4A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1B2F64E-5D91-4D34-BD38-015C4DD656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388962-B7E8-440B-A2F1-A8651429F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EC6EC-A9D3-4459-B0AB-D0352D0E58EE}" type="datetimeFigureOut">
              <a:rPr lang="en-AU" smtClean="0"/>
              <a:t>30/11/2021</a:t>
            </a:fld>
            <a:endParaRPr lang="en-AU"/>
          </a:p>
        </p:txBody>
      </p:sp>
      <p:sp>
        <p:nvSpPr>
          <p:cNvPr id="5" name="Footer Placeholder 4">
            <a:extLst>
              <a:ext uri="{FF2B5EF4-FFF2-40B4-BE49-F238E27FC236}">
                <a16:creationId xmlns:a16="http://schemas.microsoft.com/office/drawing/2014/main" id="{1378D0B1-200D-4221-81ED-94D5C3280E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E28212F-8D1E-4D16-9303-AA967B769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C7753-2634-42C2-895F-B087B901C56B}" type="slidenum">
              <a:rPr lang="en-AU" smtClean="0"/>
              <a:t>‹#›</a:t>
            </a:fld>
            <a:endParaRPr lang="en-AU"/>
          </a:p>
        </p:txBody>
      </p:sp>
    </p:spTree>
    <p:extLst>
      <p:ext uri="{BB962C8B-B14F-4D97-AF65-F5344CB8AC3E}">
        <p14:creationId xmlns:p14="http://schemas.microsoft.com/office/powerpoint/2010/main" val="155990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ickr.com/photos/kristiand/3223044657/"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www.themindfulword.org/2015/words-message-intend/"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13281&amp;picture=hiking-path-599"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aliem.com/team-based-learning-2016-jgme-aliem-hot-topics-in-medical-education" TargetMode="Externa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white-male-3d-model-isolated-3d-1834114/" TargetMode="External"/><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protect-au.mimecast.com/s/B6ycClx12RikZL60h9vI89?domain=onlinelibrary.wiley.com"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urses.lumenlearning.com/suny-information-lit-user-guide/chapter/plan/"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966365"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F22F-31A4-47BC-A3E1-4676FAE49F6D}"/>
              </a:ext>
            </a:extLst>
          </p:cNvPr>
          <p:cNvSpPr>
            <a:spLocks noGrp="1"/>
          </p:cNvSpPr>
          <p:nvPr>
            <p:ph type="ctrTitle"/>
          </p:nvPr>
        </p:nvSpPr>
        <p:spPr>
          <a:xfrm>
            <a:off x="1240403" y="357810"/>
            <a:ext cx="9427597" cy="2003728"/>
          </a:xfrm>
        </p:spPr>
        <p:txBody>
          <a:bodyPr>
            <a:normAutofit/>
          </a:bodyPr>
          <a:lstStyle/>
          <a:p>
            <a:r>
              <a:rPr lang="en-AU" dirty="0"/>
              <a:t>Developing an effective research design </a:t>
            </a:r>
          </a:p>
        </p:txBody>
      </p:sp>
      <p:sp>
        <p:nvSpPr>
          <p:cNvPr id="3" name="Subtitle 2">
            <a:extLst>
              <a:ext uri="{FF2B5EF4-FFF2-40B4-BE49-F238E27FC236}">
                <a16:creationId xmlns:a16="http://schemas.microsoft.com/office/drawing/2014/main" id="{75929D4E-5684-4649-85ED-20339038FABC}"/>
              </a:ext>
            </a:extLst>
          </p:cNvPr>
          <p:cNvSpPr>
            <a:spLocks noGrp="1"/>
          </p:cNvSpPr>
          <p:nvPr>
            <p:ph type="subTitle" idx="1"/>
          </p:nvPr>
        </p:nvSpPr>
        <p:spPr>
          <a:xfrm>
            <a:off x="1524000" y="2361538"/>
            <a:ext cx="9144000" cy="2896262"/>
          </a:xfrm>
        </p:spPr>
        <p:txBody>
          <a:bodyPr/>
          <a:lstStyle/>
          <a:p>
            <a:r>
              <a:rPr lang="en-AU" dirty="0"/>
              <a:t>Professor Yvonne Brunetto (SCU)</a:t>
            </a:r>
          </a:p>
        </p:txBody>
      </p:sp>
      <p:pic>
        <p:nvPicPr>
          <p:cNvPr id="8" name="Picture 7">
            <a:extLst>
              <a:ext uri="{FF2B5EF4-FFF2-40B4-BE49-F238E27FC236}">
                <a16:creationId xmlns:a16="http://schemas.microsoft.com/office/drawing/2014/main" id="{88511F1A-57D6-44C2-AD72-2D68CDABD7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89559" y="1325563"/>
            <a:ext cx="3102416" cy="4552950"/>
          </a:xfrm>
          <a:prstGeom prst="rect">
            <a:avLst/>
          </a:prstGeom>
        </p:spPr>
      </p:pic>
      <p:pic>
        <p:nvPicPr>
          <p:cNvPr id="11" name="Picture 10">
            <a:extLst>
              <a:ext uri="{FF2B5EF4-FFF2-40B4-BE49-F238E27FC236}">
                <a16:creationId xmlns:a16="http://schemas.microsoft.com/office/drawing/2014/main" id="{424C63D3-9E1D-4CE3-84AB-26800A13A26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2982252"/>
            <a:ext cx="8344811" cy="2896261"/>
          </a:xfrm>
          <a:prstGeom prst="rect">
            <a:avLst/>
          </a:prstGeom>
        </p:spPr>
      </p:pic>
    </p:spTree>
    <p:extLst>
      <p:ext uri="{BB962C8B-B14F-4D97-AF65-F5344CB8AC3E}">
        <p14:creationId xmlns:p14="http://schemas.microsoft.com/office/powerpoint/2010/main" val="1303471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199" y="302150"/>
            <a:ext cx="11897802" cy="1612334"/>
          </a:xfrm>
        </p:spPr>
        <p:txBody>
          <a:bodyPr>
            <a:normAutofit/>
          </a:bodyPr>
          <a:lstStyle/>
          <a:p>
            <a:r>
              <a:rPr lang="en-US" b="1" dirty="0">
                <a:solidFill>
                  <a:schemeClr val="tx2"/>
                </a:solidFill>
              </a:rPr>
              <a:t>Two important considerations </a:t>
            </a:r>
            <a:r>
              <a:rPr lang="en-US" sz="3600" dirty="0">
                <a:solidFill>
                  <a:schemeClr val="tx2"/>
                </a:solidFill>
              </a:rPr>
              <a:t>when deciding on a research design</a:t>
            </a:r>
          </a:p>
        </p:txBody>
      </p:sp>
      <p:sp>
        <p:nvSpPr>
          <p:cNvPr id="4" name="TextBox 3"/>
          <p:cNvSpPr txBox="1"/>
          <p:nvPr/>
        </p:nvSpPr>
        <p:spPr>
          <a:xfrm>
            <a:off x="2127250" y="1922435"/>
            <a:ext cx="8367329" cy="1446550"/>
          </a:xfrm>
          <a:prstGeom prst="rect">
            <a:avLst/>
          </a:prstGeom>
          <a:noFill/>
        </p:spPr>
        <p:txBody>
          <a:bodyPr wrap="square" rtlCol="0">
            <a:spAutoFit/>
          </a:bodyPr>
          <a:lstStyle/>
          <a:p>
            <a:pPr marL="457200" indent="-457200">
              <a:buFont typeface="Arial" panose="020B0604020202020204" pitchFamily="34" charset="0"/>
              <a:buChar char="•"/>
            </a:pPr>
            <a:r>
              <a:rPr lang="en-US" sz="4400" b="1" dirty="0">
                <a:solidFill>
                  <a:srgbClr val="FF0000"/>
                </a:solidFill>
              </a:rPr>
              <a:t>Nature of research question</a:t>
            </a:r>
          </a:p>
          <a:p>
            <a:pPr marL="457200" indent="-457200">
              <a:buFont typeface="Arial" panose="020B0604020202020204" pitchFamily="34" charset="0"/>
              <a:buChar char="•"/>
            </a:pPr>
            <a:r>
              <a:rPr lang="en-US" sz="4400" b="1" dirty="0">
                <a:solidFill>
                  <a:srgbClr val="FF0000"/>
                </a:solidFill>
              </a:rPr>
              <a:t>Comprehensiveness of literature</a:t>
            </a:r>
          </a:p>
        </p:txBody>
      </p:sp>
    </p:spTree>
    <p:extLst>
      <p:ext uri="{BB962C8B-B14F-4D97-AF65-F5344CB8AC3E}">
        <p14:creationId xmlns:p14="http://schemas.microsoft.com/office/powerpoint/2010/main" val="299273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B00B-E2AA-416B-A759-42082400E64E}"/>
              </a:ext>
            </a:extLst>
          </p:cNvPr>
          <p:cNvSpPr>
            <a:spLocks noGrp="1"/>
          </p:cNvSpPr>
          <p:nvPr>
            <p:ph type="title"/>
          </p:nvPr>
        </p:nvSpPr>
        <p:spPr/>
        <p:txBody>
          <a:bodyPr/>
          <a:lstStyle/>
          <a:p>
            <a:r>
              <a:rPr lang="en-AU" dirty="0"/>
              <a:t>What is a research paradigm?</a:t>
            </a:r>
          </a:p>
        </p:txBody>
      </p:sp>
      <p:sp>
        <p:nvSpPr>
          <p:cNvPr id="3" name="Content Placeholder 2">
            <a:extLst>
              <a:ext uri="{FF2B5EF4-FFF2-40B4-BE49-F238E27FC236}">
                <a16:creationId xmlns:a16="http://schemas.microsoft.com/office/drawing/2014/main" id="{6EA3B407-D3E0-4160-BA0E-9BC8B0A43CD6}"/>
              </a:ext>
            </a:extLst>
          </p:cNvPr>
          <p:cNvSpPr>
            <a:spLocks noGrp="1"/>
          </p:cNvSpPr>
          <p:nvPr>
            <p:ph idx="1"/>
          </p:nvPr>
        </p:nvSpPr>
        <p:spPr/>
        <p:txBody>
          <a:bodyPr>
            <a:normAutofit lnSpcReduction="10000"/>
          </a:bodyPr>
          <a:lstStyle/>
          <a:p>
            <a:r>
              <a:rPr lang="en-AU" dirty="0"/>
              <a:t>It refers to how you interpret the world (your basic assumptions for explaining how the world works  … researcher’s understanding of ‘reality’. Is there one objective reality (such as the sun rises each morning) or multiple, socially constructed realities (such as working from home increases productivity)</a:t>
            </a:r>
          </a:p>
          <a:p>
            <a:pPr marL="742950" indent="-742950">
              <a:buAutoNum type="arabicPeriod"/>
            </a:pPr>
            <a:r>
              <a:rPr lang="en-AU" sz="3600" dirty="0"/>
              <a:t>Interpretivism, </a:t>
            </a:r>
          </a:p>
          <a:p>
            <a:pPr marL="0" indent="0">
              <a:buNone/>
            </a:pPr>
            <a:r>
              <a:rPr lang="en-AU" sz="3600" dirty="0"/>
              <a:t>2.   Pragmatism, </a:t>
            </a:r>
          </a:p>
          <a:p>
            <a:pPr marL="0" indent="0">
              <a:buNone/>
            </a:pPr>
            <a:r>
              <a:rPr lang="en-AU" sz="3600" dirty="0"/>
              <a:t> 3.  Positivism</a:t>
            </a:r>
          </a:p>
          <a:p>
            <a:pPr marL="0" indent="0">
              <a:buNone/>
            </a:pPr>
            <a:r>
              <a:rPr lang="en-AU" sz="3600" dirty="0"/>
              <a:t>4.  Post-positivism  </a:t>
            </a:r>
          </a:p>
        </p:txBody>
      </p:sp>
    </p:spTree>
    <p:extLst>
      <p:ext uri="{BB962C8B-B14F-4D97-AF65-F5344CB8AC3E}">
        <p14:creationId xmlns:p14="http://schemas.microsoft.com/office/powerpoint/2010/main" val="96530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pPr algn="l"/>
            <a:r>
              <a:rPr lang="en-US" sz="3200" b="1" dirty="0"/>
              <a:t>Perspective vary across individuals and          their experiences</a:t>
            </a:r>
          </a:p>
        </p:txBody>
      </p:sp>
      <p:sp>
        <p:nvSpPr>
          <p:cNvPr id="5" name="Content Placeholder 4"/>
          <p:cNvSpPr>
            <a:spLocks noGrp="1"/>
          </p:cNvSpPr>
          <p:nvPr>
            <p:ph sz="half" idx="1"/>
          </p:nvPr>
        </p:nvSpPr>
        <p:spPr>
          <a:xfrm>
            <a:off x="1981200" y="1600201"/>
            <a:ext cx="8099929" cy="4525963"/>
          </a:xfrm>
        </p:spPr>
        <p:txBody>
          <a:bodyPr>
            <a:normAutofit/>
          </a:bodyPr>
          <a:lstStyle/>
          <a:p>
            <a:pPr>
              <a:buNone/>
            </a:pPr>
            <a:endParaRPr lang="en-US" dirty="0">
              <a:solidFill>
                <a:srgbClr val="234992"/>
              </a:solidFill>
            </a:endParaRPr>
          </a:p>
          <a:p>
            <a:pPr>
              <a:buNone/>
            </a:pPr>
            <a:endParaRPr lang="en-US" dirty="0">
              <a:solidFill>
                <a:srgbClr val="234992"/>
              </a:solidFill>
            </a:endParaRPr>
          </a:p>
          <a:p>
            <a:pPr>
              <a:buNone/>
            </a:pPr>
            <a:endParaRPr lang="en-US" dirty="0">
              <a:solidFill>
                <a:srgbClr val="234992"/>
              </a:solidFill>
            </a:endParaRPr>
          </a:p>
          <a:p>
            <a:pPr>
              <a:buNone/>
            </a:pPr>
            <a:endParaRPr lang="en-US" dirty="0">
              <a:solidFill>
                <a:srgbClr val="234992"/>
              </a:solidFill>
            </a:endParaRPr>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29" y="1417638"/>
            <a:ext cx="4282772" cy="415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7221" y="6044142"/>
            <a:ext cx="6141240" cy="553998"/>
          </a:xfrm>
          <a:prstGeom prst="rect">
            <a:avLst/>
          </a:prstGeom>
          <a:noFill/>
        </p:spPr>
        <p:txBody>
          <a:bodyPr wrap="square" rtlCol="0">
            <a:spAutoFit/>
          </a:bodyPr>
          <a:lstStyle/>
          <a:p>
            <a:r>
              <a:rPr lang="en-AU" sz="1000" dirty="0">
                <a:solidFill>
                  <a:schemeClr val="bg1">
                    <a:lumMod val="65000"/>
                  </a:schemeClr>
                </a:solidFill>
              </a:rPr>
              <a:t>Picture sources:</a:t>
            </a:r>
          </a:p>
          <a:p>
            <a:r>
              <a:rPr lang="en-AU" sz="1000" dirty="0">
                <a:solidFill>
                  <a:schemeClr val="bg1">
                    <a:lumMod val="65000"/>
                  </a:schemeClr>
                </a:solidFill>
              </a:rPr>
              <a:t>https://sandiebakowski.files.wordpress.com/2012/02/perspectives.jpg</a:t>
            </a:r>
          </a:p>
          <a:p>
            <a:r>
              <a:rPr lang="en-AU" sz="1000" dirty="0">
                <a:solidFill>
                  <a:schemeClr val="bg1">
                    <a:lumMod val="65000"/>
                  </a:schemeClr>
                </a:solidFill>
              </a:rPr>
              <a:t>http://shafiq-asimplelife.blogspot.com.au/2012/06/different-perspectives.html </a:t>
            </a:r>
          </a:p>
        </p:txBody>
      </p:sp>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2" y="895349"/>
            <a:ext cx="5295899" cy="523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51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B1AE5FF-DE2B-490B-863B-EA57CE7AD409}"/>
              </a:ext>
            </a:extLst>
          </p:cNvPr>
          <p:cNvGraphicFramePr>
            <a:graphicFrameLocks noGrp="1"/>
          </p:cNvGraphicFramePr>
          <p:nvPr>
            <p:extLst>
              <p:ext uri="{D42A27DB-BD31-4B8C-83A1-F6EECF244321}">
                <p14:modId xmlns:p14="http://schemas.microsoft.com/office/powerpoint/2010/main" val="2365874709"/>
              </p:ext>
            </p:extLst>
          </p:nvPr>
        </p:nvGraphicFramePr>
        <p:xfrm>
          <a:off x="857840" y="744720"/>
          <a:ext cx="9288025" cy="5010267"/>
        </p:xfrm>
        <a:graphic>
          <a:graphicData uri="http://schemas.openxmlformats.org/drawingml/2006/table">
            <a:tbl>
              <a:tblPr firstRow="1" bandRow="1">
                <a:tableStyleId>{5C22544A-7EE6-4342-B048-85BDC9FD1C3A}</a:tableStyleId>
              </a:tblPr>
              <a:tblGrid>
                <a:gridCol w="1857605">
                  <a:extLst>
                    <a:ext uri="{9D8B030D-6E8A-4147-A177-3AD203B41FA5}">
                      <a16:colId xmlns:a16="http://schemas.microsoft.com/office/drawing/2014/main" val="69248428"/>
                    </a:ext>
                  </a:extLst>
                </a:gridCol>
                <a:gridCol w="1857605">
                  <a:extLst>
                    <a:ext uri="{9D8B030D-6E8A-4147-A177-3AD203B41FA5}">
                      <a16:colId xmlns:a16="http://schemas.microsoft.com/office/drawing/2014/main" val="1322446277"/>
                    </a:ext>
                  </a:extLst>
                </a:gridCol>
                <a:gridCol w="1857605">
                  <a:extLst>
                    <a:ext uri="{9D8B030D-6E8A-4147-A177-3AD203B41FA5}">
                      <a16:colId xmlns:a16="http://schemas.microsoft.com/office/drawing/2014/main" val="3825056218"/>
                    </a:ext>
                  </a:extLst>
                </a:gridCol>
                <a:gridCol w="1857605">
                  <a:extLst>
                    <a:ext uri="{9D8B030D-6E8A-4147-A177-3AD203B41FA5}">
                      <a16:colId xmlns:a16="http://schemas.microsoft.com/office/drawing/2014/main" val="1750500319"/>
                    </a:ext>
                  </a:extLst>
                </a:gridCol>
                <a:gridCol w="1857605">
                  <a:extLst>
                    <a:ext uri="{9D8B030D-6E8A-4147-A177-3AD203B41FA5}">
                      <a16:colId xmlns:a16="http://schemas.microsoft.com/office/drawing/2014/main" val="4096556362"/>
                    </a:ext>
                  </a:extLst>
                </a:gridCol>
              </a:tblGrid>
              <a:tr h="729541">
                <a:tc>
                  <a:txBody>
                    <a:bodyPr/>
                    <a:lstStyle/>
                    <a:p>
                      <a:pPr algn="just">
                        <a:lnSpc>
                          <a:spcPct val="200000"/>
                        </a:lnSpc>
                        <a:spcBef>
                          <a:spcPts val="600"/>
                        </a:spcBef>
                        <a:spcAft>
                          <a:spcPts val="0"/>
                        </a:spcAft>
                      </a:pPr>
                      <a:r>
                        <a:rPr lang="en-AU" sz="2000" b="1" dirty="0">
                          <a:effectLst/>
                          <a:latin typeface="Times New Roman" panose="02020603050405020304" pitchFamily="18" charset="0"/>
                          <a:ea typeface="Times New Roman" panose="02020603050405020304" pitchFamily="18" charset="0"/>
                          <a:cs typeface="Times New Roman" panose="02020603050405020304" pitchFamily="18" charset="0"/>
                        </a:rPr>
                        <a:t>Description</a:t>
                      </a:r>
                    </a:p>
                    <a:p>
                      <a:pPr algn="just">
                        <a:lnSpc>
                          <a:spcPct val="200000"/>
                        </a:lnSpc>
                        <a:spcBef>
                          <a:spcPts val="600"/>
                        </a:spcBef>
                        <a:spcAft>
                          <a:spcPts val="0"/>
                        </a:spcAft>
                      </a:pPr>
                      <a:r>
                        <a:rPr lang="en-AU" sz="1800" b="1" kern="1200" dirty="0">
                          <a:solidFill>
                            <a:schemeClr val="lt1"/>
                          </a:solidFill>
                          <a:effectLst/>
                          <a:latin typeface="+mn-lt"/>
                          <a:ea typeface="+mn-ea"/>
                          <a:cs typeface="+mn-cs"/>
                        </a:rPr>
                        <a:t>(Creswell, 2009)</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Bef>
                          <a:spcPts val="600"/>
                        </a:spcBef>
                        <a:spcAft>
                          <a:spcPts val="0"/>
                        </a:spcAft>
                      </a:pPr>
                      <a:r>
                        <a:rPr lang="en-AU" sz="2000" b="1" dirty="0">
                          <a:effectLst/>
                          <a:latin typeface="Times New Roman" panose="02020603050405020304" pitchFamily="18" charset="0"/>
                          <a:ea typeface="Times New Roman" panose="02020603050405020304" pitchFamily="18" charset="0"/>
                          <a:cs typeface="Times New Roman" panose="02020603050405020304" pitchFamily="18" charset="0"/>
                        </a:rPr>
                        <a:t>Interpretivism</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Bef>
                          <a:spcPts val="600"/>
                        </a:spcBef>
                        <a:spcAft>
                          <a:spcPts val="0"/>
                        </a:spcAft>
                      </a:pPr>
                      <a:r>
                        <a:rPr lang="en-AU" sz="2000" b="1">
                          <a:effectLst/>
                          <a:latin typeface="Times New Roman" panose="02020603050405020304" pitchFamily="18" charset="0"/>
                          <a:ea typeface="Times New Roman" panose="02020603050405020304" pitchFamily="18" charset="0"/>
                          <a:cs typeface="Times New Roman" panose="02020603050405020304" pitchFamily="18" charset="0"/>
                        </a:rPr>
                        <a:t>Positivism</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Bef>
                          <a:spcPts val="600"/>
                        </a:spcBef>
                        <a:spcAft>
                          <a:spcPts val="0"/>
                        </a:spcAft>
                      </a:pPr>
                      <a:r>
                        <a:rPr lang="en-AU" sz="2000" b="1">
                          <a:effectLst/>
                          <a:latin typeface="Times New Roman" panose="02020603050405020304" pitchFamily="18" charset="0"/>
                          <a:ea typeface="Times New Roman" panose="02020603050405020304" pitchFamily="18" charset="0"/>
                          <a:cs typeface="Times New Roman" panose="02020603050405020304" pitchFamily="18" charset="0"/>
                        </a:rPr>
                        <a:t>Post-Positivism</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Bef>
                          <a:spcPts val="600"/>
                        </a:spcBef>
                        <a:spcAft>
                          <a:spcPts val="0"/>
                        </a:spcAft>
                      </a:pPr>
                      <a:r>
                        <a:rPr lang="en-AU" sz="2000" b="1" dirty="0">
                          <a:effectLst/>
                          <a:latin typeface="Times New Roman" panose="02020603050405020304" pitchFamily="18" charset="0"/>
                          <a:ea typeface="Times New Roman" panose="02020603050405020304" pitchFamily="18" charset="0"/>
                          <a:cs typeface="Times New Roman" panose="02020603050405020304" pitchFamily="18" charset="0"/>
                        </a:rPr>
                        <a:t>Pragmatism</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225820"/>
                  </a:ext>
                </a:extLst>
              </a:tr>
              <a:tr h="1035890">
                <a:tc>
                  <a:txBody>
                    <a:bodyPr/>
                    <a:lstStyle/>
                    <a:p>
                      <a:pPr algn="just">
                        <a:lnSpc>
                          <a:spcPct val="200000"/>
                        </a:lnSpc>
                        <a:spcBef>
                          <a:spcPts val="600"/>
                        </a:spcBef>
                        <a:spcAft>
                          <a:spcPts val="0"/>
                        </a:spcAft>
                      </a:pPr>
                      <a:r>
                        <a:rPr lang="en-AU" sz="1200" b="1">
                          <a:effectLst/>
                          <a:latin typeface="Times New Roman" panose="02020603050405020304" pitchFamily="18" charset="0"/>
                          <a:ea typeface="Times New Roman" panose="02020603050405020304" pitchFamily="18" charset="0"/>
                          <a:cs typeface="Times New Roman" panose="02020603050405020304" pitchFamily="18" charset="0"/>
                        </a:rPr>
                        <a:t>Ontology</a:t>
                      </a:r>
                      <a:endParaRPr lang="en-A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It is socially constructed, and so there are many  realities.</a:t>
                      </a:r>
                    </a:p>
                  </a:txBody>
                  <a:tcPr marL="68580" marR="68580" marT="0" marB="0"/>
                </a:tc>
                <a:tc>
                  <a:txBody>
                    <a:bodyPr/>
                    <a:lstStyle/>
                    <a:p>
                      <a:pPr algn="just">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Nature sciences, one objective reality</a:t>
                      </a:r>
                    </a:p>
                  </a:txBody>
                  <a:tcPr marL="68580" marR="68580" marT="0" marB="0"/>
                </a:tc>
                <a:tc>
                  <a:txBody>
                    <a:bodyPr/>
                    <a:lstStyle/>
                    <a:p>
                      <a:pPr algn="just">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Critical realism – closer to  reality.</a:t>
                      </a:r>
                    </a:p>
                  </a:txBody>
                  <a:tcPr marL="68580" marR="68580" marT="0" marB="0"/>
                </a:tc>
                <a:tc>
                  <a:txBody>
                    <a:bodyPr/>
                    <a:lstStyle/>
                    <a:p>
                      <a:pPr algn="l">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Some attempt to match explanation of reality within specific parameters</a:t>
                      </a:r>
                    </a:p>
                  </a:txBody>
                  <a:tcPr marL="68580" marR="68580" marT="0" marB="0"/>
                </a:tc>
                <a:extLst>
                  <a:ext uri="{0D108BD9-81ED-4DB2-BD59-A6C34878D82A}">
                    <a16:rowId xmlns:a16="http://schemas.microsoft.com/office/drawing/2014/main" val="2529473689"/>
                  </a:ext>
                </a:extLst>
              </a:tr>
              <a:tr h="1035890">
                <a:tc>
                  <a:txBody>
                    <a:bodyPr/>
                    <a:lstStyle/>
                    <a:p>
                      <a:pPr algn="just">
                        <a:lnSpc>
                          <a:spcPct val="200000"/>
                        </a:lnSpc>
                        <a:spcBef>
                          <a:spcPts val="600"/>
                        </a:spcBef>
                        <a:spcAft>
                          <a:spcPts val="0"/>
                        </a:spcAft>
                      </a:pPr>
                      <a:r>
                        <a:rPr lang="en-AU" sz="1200" b="1" dirty="0">
                          <a:effectLst/>
                          <a:latin typeface="Times New Roman" panose="02020603050405020304" pitchFamily="18" charset="0"/>
                          <a:ea typeface="Times New Roman" panose="02020603050405020304" pitchFamily="18" charset="0"/>
                          <a:cs typeface="Times New Roman" panose="02020603050405020304" pitchFamily="18" charset="0"/>
                        </a:rPr>
                        <a:t>Epistemology</a:t>
                      </a:r>
                      <a:endParaRPr lang="en-A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Assumes knowledge is interpreted based on values and experiences</a:t>
                      </a:r>
                    </a:p>
                  </a:txBody>
                  <a:tcPr marL="68580" marR="68580" marT="0" marB="0"/>
                </a:tc>
                <a:tc>
                  <a:txBody>
                    <a:bodyPr/>
                    <a:lstStyle/>
                    <a:p>
                      <a:pPr algn="just">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Data is independent of the researcher.</a:t>
                      </a:r>
                    </a:p>
                  </a:txBody>
                  <a:tcPr marL="68580" marR="68580" marT="0" marB="0"/>
                </a:tc>
                <a:tc>
                  <a:txBody>
                    <a:bodyPr/>
                    <a:lstStyle/>
                    <a:p>
                      <a:pPr algn="just">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Somewhat objective.</a:t>
                      </a:r>
                    </a:p>
                  </a:txBody>
                  <a:tcPr marL="68580" marR="68580" marT="0" marB="0"/>
                </a:tc>
                <a:tc>
                  <a:txBody>
                    <a:bodyPr/>
                    <a:lstStyle/>
                    <a:p>
                      <a:pPr algn="l">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A mix of subjective and objective views in a study.</a:t>
                      </a:r>
                    </a:p>
                  </a:txBody>
                  <a:tcPr marL="68580" marR="68580" marT="0" marB="0"/>
                </a:tc>
                <a:extLst>
                  <a:ext uri="{0D108BD9-81ED-4DB2-BD59-A6C34878D82A}">
                    <a16:rowId xmlns:a16="http://schemas.microsoft.com/office/drawing/2014/main" val="1239062323"/>
                  </a:ext>
                </a:extLst>
              </a:tr>
              <a:tr h="1035890">
                <a:tc>
                  <a:txBody>
                    <a:bodyPr/>
                    <a:lstStyle/>
                    <a:p>
                      <a:pPr algn="just">
                        <a:lnSpc>
                          <a:spcPct val="200000"/>
                        </a:lnSpc>
                        <a:spcBef>
                          <a:spcPts val="600"/>
                        </a:spcBef>
                        <a:spcAft>
                          <a:spcPts val="0"/>
                        </a:spcAft>
                      </a:pPr>
                      <a:r>
                        <a:rPr lang="en-AU" sz="1200" b="1" dirty="0">
                          <a:effectLst/>
                          <a:latin typeface="Times New Roman" panose="02020603050405020304" pitchFamily="18" charset="0"/>
                          <a:ea typeface="Times New Roman" panose="02020603050405020304" pitchFamily="18" charset="0"/>
                          <a:cs typeface="Times New Roman" panose="02020603050405020304" pitchFamily="18" charset="0"/>
                        </a:rPr>
                        <a:t>Axiology</a:t>
                      </a:r>
                      <a:endParaRPr lang="en-A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Attempts to make sense of the why and how people’s actions.</a:t>
                      </a:r>
                    </a:p>
                  </a:txBody>
                  <a:tcPr marL="68580" marR="68580" marT="0" marB="0"/>
                </a:tc>
                <a:tc>
                  <a:txBody>
                    <a:bodyPr/>
                    <a:lstStyle/>
                    <a:p>
                      <a:pPr algn="just">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Research is value free.</a:t>
                      </a:r>
                    </a:p>
                  </a:txBody>
                  <a:tcPr marL="68580" marR="68580" marT="0" marB="0"/>
                </a:tc>
                <a:tc>
                  <a:txBody>
                    <a:bodyPr/>
                    <a:lstStyle/>
                    <a:p>
                      <a:pPr algn="just">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Attempts to reduce impact of values</a:t>
                      </a:r>
                    </a:p>
                  </a:txBody>
                  <a:tcPr marL="68580" marR="68580" marT="0" marB="0"/>
                </a:tc>
                <a:tc>
                  <a:txBody>
                    <a:bodyPr/>
                    <a:lstStyle/>
                    <a:p>
                      <a:pPr algn="l">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Values inform interpretation of findings.</a:t>
                      </a:r>
                    </a:p>
                  </a:txBody>
                  <a:tcPr marL="68580" marR="68580" marT="0" marB="0"/>
                </a:tc>
                <a:extLst>
                  <a:ext uri="{0D108BD9-81ED-4DB2-BD59-A6C34878D82A}">
                    <a16:rowId xmlns:a16="http://schemas.microsoft.com/office/drawing/2014/main" val="1287086011"/>
                  </a:ext>
                </a:extLst>
              </a:tr>
              <a:tr h="729541">
                <a:tc>
                  <a:txBody>
                    <a:bodyPr/>
                    <a:lstStyle/>
                    <a:p>
                      <a:pPr algn="just">
                        <a:lnSpc>
                          <a:spcPct val="200000"/>
                        </a:lnSpc>
                        <a:spcBef>
                          <a:spcPts val="600"/>
                        </a:spcBef>
                        <a:spcAft>
                          <a:spcPts val="0"/>
                        </a:spcAft>
                      </a:pPr>
                      <a:r>
                        <a:rPr lang="en-AU" sz="1200" b="1" dirty="0">
                          <a:effectLst/>
                          <a:latin typeface="Times New Roman" panose="02020603050405020304" pitchFamily="18" charset="0"/>
                          <a:ea typeface="Times New Roman" panose="02020603050405020304" pitchFamily="18" charset="0"/>
                          <a:cs typeface="Times New Roman" panose="02020603050405020304" pitchFamily="18" charset="0"/>
                        </a:rPr>
                        <a:t>Methodology</a:t>
                      </a:r>
                      <a:endParaRPr lang="en-A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Inductive mostly  qualitative.</a:t>
                      </a:r>
                    </a:p>
                  </a:txBody>
                  <a:tcPr marL="68580" marR="68580" marT="0" marB="0"/>
                </a:tc>
                <a:tc>
                  <a:txBody>
                    <a:bodyPr/>
                    <a:lstStyle/>
                    <a:p>
                      <a:pPr algn="just">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Deductive.</a:t>
                      </a:r>
                    </a:p>
                  </a:txBody>
                  <a:tcPr marL="68580" marR="68580" marT="0" marB="0"/>
                </a:tc>
                <a:tc>
                  <a:txBody>
                    <a:bodyPr/>
                    <a:lstStyle/>
                    <a:p>
                      <a:pPr algn="just">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Modified deductive process</a:t>
                      </a:r>
                    </a:p>
                  </a:txBody>
                  <a:tcPr marL="68580" marR="68580" marT="0" marB="0"/>
                </a:tc>
                <a:tc>
                  <a:txBody>
                    <a:bodyPr/>
                    <a:lstStyle/>
                    <a:p>
                      <a:pPr algn="just">
                        <a:lnSpc>
                          <a:spcPct val="200000"/>
                        </a:lnSpc>
                        <a:spcBef>
                          <a:spcPts val="600"/>
                        </a:spcBef>
                        <a:spcAft>
                          <a:spcPts val="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Abduction both inductive and deductive; </a:t>
                      </a:r>
                    </a:p>
                  </a:txBody>
                  <a:tcPr marL="68580" marR="68580" marT="0" marB="0"/>
                </a:tc>
                <a:extLst>
                  <a:ext uri="{0D108BD9-81ED-4DB2-BD59-A6C34878D82A}">
                    <a16:rowId xmlns:a16="http://schemas.microsoft.com/office/drawing/2014/main" val="4269629972"/>
                  </a:ext>
                </a:extLst>
              </a:tr>
            </a:tbl>
          </a:graphicData>
        </a:graphic>
      </p:graphicFrame>
      <p:graphicFrame>
        <p:nvGraphicFramePr>
          <p:cNvPr id="10" name="Table 9">
            <a:extLst>
              <a:ext uri="{FF2B5EF4-FFF2-40B4-BE49-F238E27FC236}">
                <a16:creationId xmlns:a16="http://schemas.microsoft.com/office/drawing/2014/main" id="{30BBC2C0-C578-4C67-B985-983B33F761CA}"/>
              </a:ext>
            </a:extLst>
          </p:cNvPr>
          <p:cNvGraphicFramePr>
            <a:graphicFrameLocks noGrp="1"/>
          </p:cNvGraphicFramePr>
          <p:nvPr>
            <p:extLst>
              <p:ext uri="{D42A27DB-BD31-4B8C-83A1-F6EECF244321}">
                <p14:modId xmlns:p14="http://schemas.microsoft.com/office/powerpoint/2010/main" val="2785649009"/>
              </p:ext>
            </p:extLst>
          </p:nvPr>
        </p:nvGraphicFramePr>
        <p:xfrm>
          <a:off x="923827" y="179109"/>
          <a:ext cx="9436232" cy="496600"/>
        </p:xfrm>
        <a:graphic>
          <a:graphicData uri="http://schemas.openxmlformats.org/drawingml/2006/table">
            <a:tbl>
              <a:tblPr>
                <a:tableStyleId>{5C22544A-7EE6-4342-B048-85BDC9FD1C3A}</a:tableStyleId>
              </a:tblPr>
              <a:tblGrid>
                <a:gridCol w="9436232">
                  <a:extLst>
                    <a:ext uri="{9D8B030D-6E8A-4147-A177-3AD203B41FA5}">
                      <a16:colId xmlns:a16="http://schemas.microsoft.com/office/drawing/2014/main" val="1097505615"/>
                    </a:ext>
                  </a:extLst>
                </a:gridCol>
              </a:tblGrid>
              <a:tr h="496600">
                <a:tc>
                  <a:txBody>
                    <a:bodyPr/>
                    <a:lstStyle/>
                    <a:p>
                      <a:pPr algn="just">
                        <a:spcAft>
                          <a:spcPts val="600"/>
                        </a:spcAft>
                      </a:pPr>
                      <a:r>
                        <a:rPr lang="en-AU" sz="2000" b="1" spc="50" dirty="0">
                          <a:effectLst/>
                        </a:rPr>
                        <a:t>Assumptions of interpretivism, positivism, post-positivism and pragmatism</a:t>
                      </a:r>
                      <a:endParaRPr lang="en-AU" sz="2000" b="1" spc="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79329296"/>
                  </a:ext>
                </a:extLst>
              </a:tr>
            </a:tbl>
          </a:graphicData>
        </a:graphic>
      </p:graphicFrame>
    </p:spTree>
    <p:extLst>
      <p:ext uri="{BB962C8B-B14F-4D97-AF65-F5344CB8AC3E}">
        <p14:creationId xmlns:p14="http://schemas.microsoft.com/office/powerpoint/2010/main" val="186155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1160024"/>
          </a:xfrm>
        </p:spPr>
        <p:txBody>
          <a:bodyPr>
            <a:normAutofit fontScale="90000"/>
          </a:bodyPr>
          <a:lstStyle/>
          <a:p>
            <a:r>
              <a:rPr lang="en-US" b="1" dirty="0">
                <a:solidFill>
                  <a:schemeClr val="tx2"/>
                </a:solidFill>
              </a:rPr>
              <a:t>Qualitative vs Quantitative</a:t>
            </a:r>
            <a:br>
              <a:rPr lang="en-US" b="1" dirty="0">
                <a:solidFill>
                  <a:schemeClr val="tx2"/>
                </a:solidFill>
              </a:rPr>
            </a:br>
            <a:r>
              <a:rPr lang="en-US" b="1" dirty="0">
                <a:solidFill>
                  <a:schemeClr val="tx2"/>
                </a:solidFill>
              </a:rPr>
              <a:t>Research Methods </a:t>
            </a:r>
          </a:p>
        </p:txBody>
      </p:sp>
      <p:sp>
        <p:nvSpPr>
          <p:cNvPr id="12" name="Content Placeholder 2"/>
          <p:cNvSpPr>
            <a:spLocks noGrp="1"/>
          </p:cNvSpPr>
          <p:nvPr>
            <p:ph idx="1"/>
          </p:nvPr>
        </p:nvSpPr>
        <p:spPr>
          <a:xfrm>
            <a:off x="2004023" y="1690045"/>
            <a:ext cx="8229600" cy="4525963"/>
          </a:xfrm>
        </p:spPr>
        <p:txBody>
          <a:bodyPr>
            <a:normAutofit/>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b="1" dirty="0">
                <a:sym typeface="Wingdings" panose="05000000000000000000" pitchFamily="2" charset="2"/>
              </a:rPr>
              <a:t> </a:t>
            </a:r>
            <a:r>
              <a:rPr lang="en-US" b="1" dirty="0"/>
              <a:t>Most importantly:                                                 Research approach needs to fit the research aim!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550" y="1690045"/>
            <a:ext cx="3783824" cy="318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808" y="1669105"/>
            <a:ext cx="3563007" cy="320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01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2-16 at 11.06.26 am.png"/>
          <p:cNvPicPr>
            <a:picLocks noChangeAspect="1"/>
          </p:cNvPicPr>
          <p:nvPr/>
        </p:nvPicPr>
        <p:blipFill rotWithShape="1">
          <a:blip r:embed="rId3"/>
          <a:srcRect t="40825"/>
          <a:stretch/>
        </p:blipFill>
        <p:spPr>
          <a:xfrm>
            <a:off x="1524000" y="3886200"/>
            <a:ext cx="9144000" cy="3143250"/>
          </a:xfrm>
          <a:prstGeom prst="rect">
            <a:avLst/>
          </a:prstGeom>
        </p:spPr>
      </p:pic>
      <p:sp>
        <p:nvSpPr>
          <p:cNvPr id="3" name="Title 2"/>
          <p:cNvSpPr>
            <a:spLocks noGrp="1"/>
          </p:cNvSpPr>
          <p:nvPr>
            <p:ph type="title"/>
          </p:nvPr>
        </p:nvSpPr>
        <p:spPr>
          <a:xfrm>
            <a:off x="1981200" y="-3654"/>
            <a:ext cx="8229600" cy="1143000"/>
          </a:xfrm>
        </p:spPr>
        <p:txBody>
          <a:bodyPr>
            <a:normAutofit/>
          </a:bodyPr>
          <a:lstStyle/>
          <a:p>
            <a:r>
              <a:rPr lang="en-US" dirty="0">
                <a:solidFill>
                  <a:schemeClr val="tx2"/>
                </a:solidFill>
              </a:rPr>
              <a:t>Research tools</a:t>
            </a:r>
          </a:p>
        </p:txBody>
      </p:sp>
      <p:sp>
        <p:nvSpPr>
          <p:cNvPr id="4" name="Content Placeholder 1"/>
          <p:cNvSpPr>
            <a:spLocks noGrp="1"/>
          </p:cNvSpPr>
          <p:nvPr>
            <p:ph idx="1"/>
          </p:nvPr>
        </p:nvSpPr>
        <p:spPr>
          <a:xfrm>
            <a:off x="1981200" y="990609"/>
            <a:ext cx="8229600" cy="3211504"/>
          </a:xfrm>
        </p:spPr>
        <p:txBody>
          <a:bodyPr>
            <a:normAutofit/>
          </a:bodyPr>
          <a:lstStyle/>
          <a:p>
            <a:r>
              <a:rPr lang="en-US" sz="2600" dirty="0"/>
              <a:t>Activities/techniques/instruments used to solicit data from a sample</a:t>
            </a:r>
          </a:p>
          <a:p>
            <a:r>
              <a:rPr lang="en-US" sz="2600" dirty="0"/>
              <a:t>Before you decide on a research tool, you need to make a few important decisions</a:t>
            </a:r>
          </a:p>
          <a:p>
            <a:pPr lvl="1"/>
            <a:r>
              <a:rPr lang="en-US" sz="2200" dirty="0">
                <a:sym typeface="Wingdings" panose="05000000000000000000" pitchFamily="2" charset="2"/>
              </a:rPr>
              <a:t>What approach is best suited to the context of my research (method type)?</a:t>
            </a:r>
          </a:p>
          <a:p>
            <a:pPr lvl="1"/>
            <a:r>
              <a:rPr lang="en-US" sz="2200" dirty="0">
                <a:sym typeface="Wingdings" panose="05000000000000000000" pitchFamily="2" charset="2"/>
              </a:rPr>
              <a:t>How can I realistically get the required data?</a:t>
            </a:r>
            <a:endParaRPr lang="en-US" sz="2200" dirty="0"/>
          </a:p>
        </p:txBody>
      </p:sp>
    </p:spTree>
    <p:extLst>
      <p:ext uri="{BB962C8B-B14F-4D97-AF65-F5344CB8AC3E}">
        <p14:creationId xmlns:p14="http://schemas.microsoft.com/office/powerpoint/2010/main" val="202577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0484" y="274638"/>
            <a:ext cx="8450317" cy="618832"/>
          </a:xfrm>
        </p:spPr>
        <p:txBody>
          <a:bodyPr>
            <a:noAutofit/>
          </a:bodyPr>
          <a:lstStyle/>
          <a:p>
            <a:r>
              <a:rPr lang="en-US" sz="4000" dirty="0">
                <a:solidFill>
                  <a:schemeClr val="tx2"/>
                </a:solidFill>
              </a:rPr>
              <a:t>Data needs for Quantitative study</a:t>
            </a:r>
          </a:p>
        </p:txBody>
      </p:sp>
      <p:sp>
        <p:nvSpPr>
          <p:cNvPr id="12" name="Content Placeholder 2"/>
          <p:cNvSpPr>
            <a:spLocks noGrp="1"/>
          </p:cNvSpPr>
          <p:nvPr>
            <p:ph idx="1"/>
          </p:nvPr>
        </p:nvSpPr>
        <p:spPr>
          <a:xfrm>
            <a:off x="1981200" y="1290829"/>
            <a:ext cx="8229600" cy="4525963"/>
          </a:xfrm>
        </p:spPr>
        <p:txBody>
          <a:bodyPr>
            <a:normAutofit/>
          </a:bodyPr>
          <a:lstStyle/>
          <a:p>
            <a:r>
              <a:rPr lang="en-US" sz="2400" dirty="0"/>
              <a:t>Demographic data</a:t>
            </a:r>
          </a:p>
          <a:p>
            <a:r>
              <a:rPr lang="en-US" sz="2400" dirty="0"/>
              <a:t>Data to measure </a:t>
            </a:r>
            <a:r>
              <a:rPr lang="en-US" sz="2400" i="1" dirty="0"/>
              <a:t> psychological factors/ competencies / profit margins / resources – by use of surveys</a:t>
            </a:r>
          </a:p>
          <a:p>
            <a:r>
              <a:rPr lang="en-US" sz="2400" i="1" dirty="0"/>
              <a:t>Dependent, Independent, Mediating and Moderating Variables</a:t>
            </a:r>
          </a:p>
          <a:p>
            <a:endParaRPr lang="en-US" sz="2400" i="1" dirty="0"/>
          </a:p>
          <a:p>
            <a:pPr lvl="1"/>
            <a:r>
              <a:rPr lang="en-US" dirty="0"/>
              <a:t>Statistical analysis </a:t>
            </a:r>
          </a:p>
          <a:p>
            <a:pPr lvl="2"/>
            <a:r>
              <a:rPr lang="en-US" sz="2400" dirty="0"/>
              <a:t>Correlation (which factors are related to each other)</a:t>
            </a:r>
          </a:p>
          <a:p>
            <a:pPr lvl="2"/>
            <a:r>
              <a:rPr lang="en-US" sz="2400" dirty="0"/>
              <a:t>Multiple Regression (impact of each independent variable on the dependent variable)</a:t>
            </a:r>
          </a:p>
          <a:p>
            <a:pPr lvl="2"/>
            <a:r>
              <a:rPr lang="en-US" sz="2400" dirty="0"/>
              <a:t>Structural Equation Modeling (SEM)</a:t>
            </a:r>
          </a:p>
          <a:p>
            <a:pPr lvl="2"/>
            <a:r>
              <a:rPr lang="en-US" sz="2400" dirty="0"/>
              <a:t>Mean Score comparison</a:t>
            </a:r>
          </a:p>
          <a:p>
            <a:pPr lvl="1"/>
            <a:endParaRPr lang="en-US" dirty="0"/>
          </a:p>
        </p:txBody>
      </p:sp>
    </p:spTree>
    <p:extLst>
      <p:ext uri="{BB962C8B-B14F-4D97-AF65-F5344CB8AC3E}">
        <p14:creationId xmlns:p14="http://schemas.microsoft.com/office/powerpoint/2010/main" val="1714676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3862545"/>
            <a:ext cx="6992007" cy="299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981200" y="1276351"/>
            <a:ext cx="8229600" cy="4525963"/>
          </a:xfrm>
        </p:spPr>
        <p:txBody>
          <a:bodyPr>
            <a:normAutofit/>
          </a:bodyPr>
          <a:lstStyle/>
          <a:p>
            <a:r>
              <a:rPr lang="en-US" sz="2600" dirty="0"/>
              <a:t>Typically a mixed method research project will employ at least 2 different data collection techniques (research tools). </a:t>
            </a:r>
          </a:p>
          <a:p>
            <a:r>
              <a:rPr lang="en-US" sz="2600" dirty="0"/>
              <a:t>This is done so that outcomes/findings can be compared across different data collection techniques – this helps in establishing the validity of your research findings</a:t>
            </a:r>
          </a:p>
        </p:txBody>
      </p:sp>
      <p:sp>
        <p:nvSpPr>
          <p:cNvPr id="3" name="Title 2"/>
          <p:cNvSpPr>
            <a:spLocks noGrp="1"/>
          </p:cNvSpPr>
          <p:nvPr>
            <p:ph type="title"/>
          </p:nvPr>
        </p:nvSpPr>
        <p:spPr>
          <a:xfrm>
            <a:off x="79512" y="70927"/>
            <a:ext cx="11879249" cy="1325563"/>
          </a:xfrm>
        </p:spPr>
        <p:txBody>
          <a:bodyPr>
            <a:normAutofit/>
          </a:bodyPr>
          <a:lstStyle/>
          <a:p>
            <a:r>
              <a:rPr lang="en-US" dirty="0">
                <a:solidFill>
                  <a:schemeClr val="tx2"/>
                </a:solidFill>
              </a:rPr>
              <a:t>Pragmatic research methods relies on triangulation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B205314-0A62-4C85-A574-F657632BC562}"/>
              </a:ext>
            </a:extLst>
          </p:cNvPr>
          <p:cNvGraphicFramePr>
            <a:graphicFrameLocks noGrp="1"/>
          </p:cNvGraphicFramePr>
          <p:nvPr>
            <p:extLst>
              <p:ext uri="{D42A27DB-BD31-4B8C-83A1-F6EECF244321}">
                <p14:modId xmlns:p14="http://schemas.microsoft.com/office/powerpoint/2010/main" val="1919588580"/>
              </p:ext>
            </p:extLst>
          </p:nvPr>
        </p:nvGraphicFramePr>
        <p:xfrm>
          <a:off x="143123" y="1083923"/>
          <a:ext cx="11728176" cy="56692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4213075269"/>
                    </a:ext>
                  </a:extLst>
                </a:gridCol>
                <a:gridCol w="2997642">
                  <a:extLst>
                    <a:ext uri="{9D8B030D-6E8A-4147-A177-3AD203B41FA5}">
                      <a16:colId xmlns:a16="http://schemas.microsoft.com/office/drawing/2014/main" val="548220880"/>
                    </a:ext>
                  </a:extLst>
                </a:gridCol>
                <a:gridCol w="3140765">
                  <a:extLst>
                    <a:ext uri="{9D8B030D-6E8A-4147-A177-3AD203B41FA5}">
                      <a16:colId xmlns:a16="http://schemas.microsoft.com/office/drawing/2014/main" val="4050024140"/>
                    </a:ext>
                  </a:extLst>
                </a:gridCol>
                <a:gridCol w="3943849">
                  <a:extLst>
                    <a:ext uri="{9D8B030D-6E8A-4147-A177-3AD203B41FA5}">
                      <a16:colId xmlns:a16="http://schemas.microsoft.com/office/drawing/2014/main" val="1450108210"/>
                    </a:ext>
                  </a:extLst>
                </a:gridCol>
              </a:tblGrid>
              <a:tr h="437712">
                <a:tc>
                  <a:txBody>
                    <a:bodyPr/>
                    <a:lstStyle/>
                    <a:p>
                      <a:r>
                        <a:rPr lang="en-AU" dirty="0"/>
                        <a:t>Research design</a:t>
                      </a:r>
                    </a:p>
                  </a:txBody>
                  <a:tcPr/>
                </a:tc>
                <a:tc>
                  <a:txBody>
                    <a:bodyPr/>
                    <a:lstStyle/>
                    <a:p>
                      <a:r>
                        <a:rPr lang="en-AU" dirty="0"/>
                        <a:t>Description</a:t>
                      </a:r>
                    </a:p>
                  </a:txBody>
                  <a:tcPr/>
                </a:tc>
                <a:tc>
                  <a:txBody>
                    <a:bodyPr/>
                    <a:lstStyle/>
                    <a:p>
                      <a:r>
                        <a:rPr lang="en-AU" dirty="0"/>
                        <a:t>Advantages</a:t>
                      </a:r>
                    </a:p>
                  </a:txBody>
                  <a:tcPr/>
                </a:tc>
                <a:tc>
                  <a:txBody>
                    <a:bodyPr/>
                    <a:lstStyle/>
                    <a:p>
                      <a:r>
                        <a:rPr lang="en-AU" dirty="0"/>
                        <a:t>Disadvantages</a:t>
                      </a:r>
                    </a:p>
                  </a:txBody>
                  <a:tcPr/>
                </a:tc>
                <a:extLst>
                  <a:ext uri="{0D108BD9-81ED-4DB2-BD59-A6C34878D82A}">
                    <a16:rowId xmlns:a16="http://schemas.microsoft.com/office/drawing/2014/main" val="700921768"/>
                  </a:ext>
                </a:extLst>
              </a:tr>
              <a:tr h="1118198">
                <a:tc>
                  <a:txBody>
                    <a:bodyPr/>
                    <a:lstStyle/>
                    <a:p>
                      <a:r>
                        <a:rPr lang="en-AU" dirty="0"/>
                        <a:t>Action research </a:t>
                      </a:r>
                    </a:p>
                  </a:txBody>
                  <a:tcPr/>
                </a:tc>
                <a:tc>
                  <a:txBody>
                    <a:bodyPr/>
                    <a:lstStyle/>
                    <a:p>
                      <a:r>
                        <a:rPr lang="en-AU" dirty="0"/>
                        <a:t>Problem identified, intervention, measure outcomes, See Appreciative Inquiry</a:t>
                      </a:r>
                    </a:p>
                  </a:txBody>
                  <a:tcPr/>
                </a:tc>
                <a:tc>
                  <a:txBody>
                    <a:bodyPr/>
                    <a:lstStyle/>
                    <a:p>
                      <a:r>
                        <a:rPr lang="en-AU" dirty="0"/>
                        <a:t>Collaborative, adaptive, solution-focused</a:t>
                      </a:r>
                    </a:p>
                  </a:txBody>
                  <a:tcPr/>
                </a:tc>
                <a:tc>
                  <a:txBody>
                    <a:bodyPr/>
                    <a:lstStyle/>
                    <a:p>
                      <a:r>
                        <a:rPr lang="en-AU" dirty="0"/>
                        <a:t>Hard to conduct conventional research whilst promoting change. </a:t>
                      </a:r>
                    </a:p>
                    <a:p>
                      <a:r>
                        <a:rPr lang="en-AU" dirty="0"/>
                        <a:t>Hard to write up and publish</a:t>
                      </a:r>
                    </a:p>
                  </a:txBody>
                  <a:tcPr/>
                </a:tc>
                <a:extLst>
                  <a:ext uri="{0D108BD9-81ED-4DB2-BD59-A6C34878D82A}">
                    <a16:rowId xmlns:a16="http://schemas.microsoft.com/office/drawing/2014/main" val="1255116272"/>
                  </a:ext>
                </a:extLst>
              </a:tr>
              <a:tr h="911854">
                <a:tc>
                  <a:txBody>
                    <a:bodyPr/>
                    <a:lstStyle/>
                    <a:p>
                      <a:r>
                        <a:rPr lang="en-AU" dirty="0"/>
                        <a:t>Case studies</a:t>
                      </a:r>
                    </a:p>
                  </a:txBody>
                  <a:tcPr/>
                </a:tc>
                <a:tc>
                  <a:txBody>
                    <a:bodyPr/>
                    <a:lstStyle/>
                    <a:p>
                      <a:r>
                        <a:rPr lang="en-AU" dirty="0"/>
                        <a:t>In-depth study within narrow parameters using multiple methods</a:t>
                      </a:r>
                    </a:p>
                  </a:txBody>
                  <a:tcPr/>
                </a:tc>
                <a:tc>
                  <a:txBody>
                    <a:bodyPr/>
                    <a:lstStyle/>
                    <a:p>
                      <a:r>
                        <a:rPr lang="en-AU" dirty="0"/>
                        <a:t>Provides avenue for examining a complex issue, especially when there isn’t much research</a:t>
                      </a:r>
                    </a:p>
                  </a:txBody>
                  <a:tcPr/>
                </a:tc>
                <a:tc>
                  <a:txBody>
                    <a:bodyPr/>
                    <a:lstStyle/>
                    <a:p>
                      <a:r>
                        <a:rPr lang="en-AU" dirty="0"/>
                        <a:t>Aberration – how typical is it of reality </a:t>
                      </a:r>
                    </a:p>
                  </a:txBody>
                  <a:tcPr/>
                </a:tc>
                <a:extLst>
                  <a:ext uri="{0D108BD9-81ED-4DB2-BD59-A6C34878D82A}">
                    <a16:rowId xmlns:a16="http://schemas.microsoft.com/office/drawing/2014/main" val="2767077549"/>
                  </a:ext>
                </a:extLst>
              </a:tr>
              <a:tr h="437712">
                <a:tc>
                  <a:txBody>
                    <a:bodyPr/>
                    <a:lstStyle/>
                    <a:p>
                      <a:r>
                        <a:rPr lang="en-AU" dirty="0"/>
                        <a:t>Cross sectional</a:t>
                      </a:r>
                    </a:p>
                  </a:txBody>
                  <a:tcPr/>
                </a:tc>
                <a:tc>
                  <a:txBody>
                    <a:bodyPr/>
                    <a:lstStyle/>
                    <a:p>
                      <a:r>
                        <a:rPr lang="en-AU" dirty="0"/>
                        <a:t>Provides </a:t>
                      </a:r>
                      <a:r>
                        <a:rPr lang="en-AU" sz="1800" b="0" i="0" kern="1200" dirty="0">
                          <a:solidFill>
                            <a:schemeClr val="dk1"/>
                          </a:solidFill>
                          <a:effectLst/>
                          <a:latin typeface="+mn-lt"/>
                          <a:ea typeface="+mn-ea"/>
                          <a:cs typeface="+mn-cs"/>
                        </a:rPr>
                        <a:t> a snapshot of outcome for a particular cohort at a specific point in time.</a:t>
                      </a:r>
                      <a:endParaRPr lang="en-AU" dirty="0"/>
                    </a:p>
                  </a:txBody>
                  <a:tcPr/>
                </a:tc>
                <a:tc>
                  <a:txBody>
                    <a:bodyPr/>
                    <a:lstStyle/>
                    <a:p>
                      <a:r>
                        <a:rPr lang="en-AU" sz="1800" b="0" i="0" kern="1200" dirty="0">
                          <a:solidFill>
                            <a:schemeClr val="dk1"/>
                          </a:solidFill>
                          <a:effectLst/>
                          <a:latin typeface="+mn-lt"/>
                          <a:ea typeface="+mn-ea"/>
                          <a:cs typeface="+mn-cs"/>
                        </a:rPr>
                        <a:t>Use surveys to gather data, which  is  relatively inexpensive. Industry welcomes it because it is less time intensive</a:t>
                      </a:r>
                      <a:endParaRPr lang="en-AU" dirty="0"/>
                    </a:p>
                  </a:txBody>
                  <a:tcPr/>
                </a:tc>
                <a:tc>
                  <a:txBody>
                    <a:bodyPr/>
                    <a:lstStyle/>
                    <a:p>
                      <a:r>
                        <a:rPr lang="en-AU" dirty="0"/>
                        <a:t>Despite the use of sophisticated statistical analysis, some researchers argue causal links can not be proven, although theory should determine this anyway.    </a:t>
                      </a:r>
                    </a:p>
                  </a:txBody>
                  <a:tcPr/>
                </a:tc>
                <a:extLst>
                  <a:ext uri="{0D108BD9-81ED-4DB2-BD59-A6C34878D82A}">
                    <a16:rowId xmlns:a16="http://schemas.microsoft.com/office/drawing/2014/main" val="1700237451"/>
                  </a:ext>
                </a:extLst>
              </a:tr>
              <a:tr h="437712">
                <a:tc>
                  <a:txBody>
                    <a:bodyPr/>
                    <a:lstStyle/>
                    <a:p>
                      <a:r>
                        <a:rPr lang="en-AU" dirty="0"/>
                        <a:t>Experimental</a:t>
                      </a:r>
                    </a:p>
                  </a:txBody>
                  <a:tcPr/>
                </a:tc>
                <a:tc>
                  <a:txBody>
                    <a:bodyPr/>
                    <a:lstStyle/>
                    <a:p>
                      <a:r>
                        <a:rPr lang="en-AU" sz="1800" b="0" i="0" kern="1200" dirty="0">
                          <a:solidFill>
                            <a:schemeClr val="dk1"/>
                          </a:solidFill>
                          <a:effectLst/>
                          <a:latin typeface="+mn-lt"/>
                          <a:ea typeface="+mn-ea"/>
                          <a:cs typeface="+mn-cs"/>
                        </a:rPr>
                        <a:t>By giving an intervention for one group and a placebo to the control, the findings demonstrate significant relationships</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Is useful in demonstrating a </a:t>
                      </a:r>
                      <a:r>
                        <a:rPr lang="en-AU" sz="1800" b="0" i="0" kern="1200" dirty="0">
                          <a:solidFill>
                            <a:schemeClr val="dk1"/>
                          </a:solidFill>
                          <a:effectLst/>
                          <a:latin typeface="+mn-lt"/>
                          <a:ea typeface="+mn-ea"/>
                          <a:cs typeface="+mn-cs"/>
                        </a:rPr>
                        <a:t>causal relationship</a:t>
                      </a:r>
                      <a:endParaRPr lang="en-AU" dirty="0"/>
                    </a:p>
                    <a:p>
                      <a:endParaRPr lang="en-AU" dirty="0"/>
                    </a:p>
                  </a:txBody>
                  <a:tcPr/>
                </a:tc>
                <a:tc>
                  <a:txBody>
                    <a:bodyPr/>
                    <a:lstStyle/>
                    <a:p>
                      <a:r>
                        <a:rPr lang="en-AU" sz="1800" b="0" i="0" kern="1200" dirty="0">
                          <a:solidFill>
                            <a:schemeClr val="dk1"/>
                          </a:solidFill>
                          <a:effectLst/>
                          <a:latin typeface="+mn-lt"/>
                          <a:ea typeface="+mn-ea"/>
                          <a:cs typeface="+mn-cs"/>
                        </a:rPr>
                        <a:t>The design is artificial, and not realistic  to the real world, which may affect participant’s behaviour. It also can be expensive to run.</a:t>
                      </a:r>
                    </a:p>
                    <a:p>
                      <a:endParaRPr lang="en-AU" dirty="0"/>
                    </a:p>
                  </a:txBody>
                  <a:tcPr/>
                </a:tc>
                <a:extLst>
                  <a:ext uri="{0D108BD9-81ED-4DB2-BD59-A6C34878D82A}">
                    <a16:rowId xmlns:a16="http://schemas.microsoft.com/office/drawing/2014/main" val="2386672454"/>
                  </a:ext>
                </a:extLst>
              </a:tr>
            </a:tbl>
          </a:graphicData>
        </a:graphic>
      </p:graphicFrame>
      <p:sp>
        <p:nvSpPr>
          <p:cNvPr id="6" name="TextBox 5">
            <a:extLst>
              <a:ext uri="{FF2B5EF4-FFF2-40B4-BE49-F238E27FC236}">
                <a16:creationId xmlns:a16="http://schemas.microsoft.com/office/drawing/2014/main" id="{FAE6B68E-B7FC-4665-B34C-595A78BF3463}"/>
              </a:ext>
            </a:extLst>
          </p:cNvPr>
          <p:cNvSpPr txBox="1"/>
          <p:nvPr/>
        </p:nvSpPr>
        <p:spPr>
          <a:xfrm>
            <a:off x="1713948" y="683812"/>
            <a:ext cx="7835569" cy="400110"/>
          </a:xfrm>
          <a:prstGeom prst="rect">
            <a:avLst/>
          </a:prstGeom>
          <a:noFill/>
        </p:spPr>
        <p:txBody>
          <a:bodyPr wrap="square" rtlCol="0">
            <a:spAutoFit/>
          </a:bodyPr>
          <a:lstStyle/>
          <a:p>
            <a:r>
              <a:rPr lang="en-AU" sz="2000" b="1" dirty="0"/>
              <a:t>Different research designs: How do you choose which one to adopt?</a:t>
            </a:r>
          </a:p>
        </p:txBody>
      </p:sp>
    </p:spTree>
    <p:extLst>
      <p:ext uri="{BB962C8B-B14F-4D97-AF65-F5344CB8AC3E}">
        <p14:creationId xmlns:p14="http://schemas.microsoft.com/office/powerpoint/2010/main" val="59135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3"/>
          <a:stretch>
            <a:fillRect/>
          </a:stretch>
        </p:blipFill>
        <p:spPr>
          <a:xfrm>
            <a:off x="1713184" y="426636"/>
            <a:ext cx="8734096" cy="6242178"/>
          </a:xfrm>
          <a:prstGeom prst="rect">
            <a:avLst/>
          </a:prstGeom>
        </p:spPr>
      </p:pic>
    </p:spTree>
    <p:extLst>
      <p:ext uri="{BB962C8B-B14F-4D97-AF65-F5344CB8AC3E}">
        <p14:creationId xmlns:p14="http://schemas.microsoft.com/office/powerpoint/2010/main" val="124554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4E3701-9F6C-43BA-8D60-A5989771218C}"/>
              </a:ext>
            </a:extLst>
          </p:cNvPr>
          <p:cNvSpPr>
            <a:spLocks noGrp="1"/>
          </p:cNvSpPr>
          <p:nvPr>
            <p:ph type="title"/>
          </p:nvPr>
        </p:nvSpPr>
        <p:spPr>
          <a:xfrm>
            <a:off x="980388" y="0"/>
            <a:ext cx="10373412" cy="6740165"/>
          </a:xfrm>
        </p:spPr>
        <p:txBody>
          <a:bodyPr/>
          <a:lstStyle/>
          <a:p>
            <a:br>
              <a:rPr lang="en-AU" dirty="0"/>
            </a:br>
            <a:br>
              <a:rPr lang="en-AU" dirty="0"/>
            </a:br>
            <a:br>
              <a:rPr lang="en-AU" dirty="0"/>
            </a:br>
            <a:br>
              <a:rPr lang="en-AU" dirty="0"/>
            </a:br>
            <a:br>
              <a:rPr lang="en-AU" dirty="0"/>
            </a:br>
            <a:br>
              <a:rPr lang="en-AU" dirty="0"/>
            </a:br>
            <a:r>
              <a:rPr lang="en-AU" dirty="0"/>
              <a:t>      </a:t>
            </a:r>
            <a:br>
              <a:rPr lang="en-AU" dirty="0"/>
            </a:br>
            <a:r>
              <a:rPr lang="en-AU" dirty="0"/>
              <a:t>If you don’t know where you are going,  any path will do …. </a:t>
            </a:r>
            <a:br>
              <a:rPr lang="en-AU" dirty="0"/>
            </a:br>
            <a:endParaRPr lang="en-AU" dirty="0"/>
          </a:p>
        </p:txBody>
      </p:sp>
      <p:pic>
        <p:nvPicPr>
          <p:cNvPr id="6" name="Picture 5">
            <a:extLst>
              <a:ext uri="{FF2B5EF4-FFF2-40B4-BE49-F238E27FC236}">
                <a16:creationId xmlns:a16="http://schemas.microsoft.com/office/drawing/2014/main" id="{482C26A5-1FA3-4AF0-B229-5A80F01DE9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4654" y="641024"/>
            <a:ext cx="9898145" cy="3261674"/>
          </a:xfrm>
          <a:prstGeom prst="rect">
            <a:avLst/>
          </a:prstGeom>
        </p:spPr>
      </p:pic>
    </p:spTree>
    <p:extLst>
      <p:ext uri="{BB962C8B-B14F-4D97-AF65-F5344CB8AC3E}">
        <p14:creationId xmlns:p14="http://schemas.microsoft.com/office/powerpoint/2010/main" val="43968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A943-4C4E-4F37-AE30-3A6BEE7E4B23}"/>
              </a:ext>
            </a:extLst>
          </p:cNvPr>
          <p:cNvSpPr>
            <a:spLocks noGrp="1"/>
          </p:cNvSpPr>
          <p:nvPr>
            <p:ph type="title"/>
          </p:nvPr>
        </p:nvSpPr>
        <p:spPr>
          <a:xfrm>
            <a:off x="838200" y="1526015"/>
            <a:ext cx="10515600" cy="1325563"/>
          </a:xfrm>
        </p:spPr>
        <p:txBody>
          <a:bodyPr/>
          <a:lstStyle/>
          <a:p>
            <a:r>
              <a:rPr lang="en-AU" dirty="0"/>
              <a:t>What does Action Research look like?</a:t>
            </a:r>
          </a:p>
        </p:txBody>
      </p:sp>
      <p:pic>
        <p:nvPicPr>
          <p:cNvPr id="4" name="Picture 3">
            <a:extLst>
              <a:ext uri="{FF2B5EF4-FFF2-40B4-BE49-F238E27FC236}">
                <a16:creationId xmlns:a16="http://schemas.microsoft.com/office/drawing/2014/main" id="{4DA0BE8A-0E23-4EFB-A6D2-2A93787A1D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07382" y="2417094"/>
            <a:ext cx="9557466" cy="4210074"/>
          </a:xfrm>
          <a:prstGeom prst="rect">
            <a:avLst/>
          </a:prstGeom>
        </p:spPr>
      </p:pic>
      <p:sp>
        <p:nvSpPr>
          <p:cNvPr id="5" name="TextBox 4">
            <a:extLst>
              <a:ext uri="{FF2B5EF4-FFF2-40B4-BE49-F238E27FC236}">
                <a16:creationId xmlns:a16="http://schemas.microsoft.com/office/drawing/2014/main" id="{01B5A797-3DA3-42A5-9A81-E46C043FEEE0}"/>
              </a:ext>
            </a:extLst>
          </p:cNvPr>
          <p:cNvSpPr txBox="1"/>
          <p:nvPr/>
        </p:nvSpPr>
        <p:spPr>
          <a:xfrm>
            <a:off x="1407382" y="6627168"/>
            <a:ext cx="9557466" cy="230832"/>
          </a:xfrm>
          <a:prstGeom prst="rect">
            <a:avLst/>
          </a:prstGeom>
          <a:noFill/>
        </p:spPr>
        <p:txBody>
          <a:bodyPr wrap="square" rtlCol="0">
            <a:spAutoFit/>
          </a:bodyPr>
          <a:lstStyle/>
          <a:p>
            <a:r>
              <a:rPr lang="en-AU" sz="900">
                <a:hlinkClick r:id="rId3" tooltip="http://aliem.com/team-based-learning-2016-jgme-aliem-hot-topics-in-medical-education"/>
              </a:rPr>
              <a:t>This Photo</a:t>
            </a:r>
            <a:r>
              <a:rPr lang="en-AU" sz="900"/>
              <a:t> by Unknown Author is licensed under </a:t>
            </a:r>
            <a:r>
              <a:rPr lang="en-AU" sz="900">
                <a:hlinkClick r:id="rId4" tooltip="https://creativecommons.org/licenses/by-nc-nd/3.0/"/>
              </a:rPr>
              <a:t>CC BY-NC-ND</a:t>
            </a:r>
            <a:endParaRPr lang="en-AU" sz="900"/>
          </a:p>
        </p:txBody>
      </p:sp>
    </p:spTree>
    <p:extLst>
      <p:ext uri="{BB962C8B-B14F-4D97-AF65-F5344CB8AC3E}">
        <p14:creationId xmlns:p14="http://schemas.microsoft.com/office/powerpoint/2010/main" val="250192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65B16D-BE56-4FF6-89AD-74E96E40A270}"/>
              </a:ext>
            </a:extLst>
          </p:cNvPr>
          <p:cNvSpPr>
            <a:spLocks noGrp="1"/>
          </p:cNvSpPr>
          <p:nvPr>
            <p:ph type="title"/>
          </p:nvPr>
        </p:nvSpPr>
        <p:spPr/>
        <p:txBody>
          <a:bodyPr>
            <a:normAutofit fontScale="90000"/>
          </a:bodyPr>
          <a:lstStyle/>
          <a:p>
            <a:r>
              <a:rPr lang="en-AU" dirty="0"/>
              <a:t>Action research example: </a:t>
            </a:r>
            <a:r>
              <a:rPr lang="en-US" sz="2200" dirty="0"/>
              <a:t>Brunetto, Y., Dick, T., Xerri, M., Cully, A (2020) </a:t>
            </a:r>
            <a:r>
              <a:rPr lang="en-AU" sz="2200" dirty="0"/>
              <a:t>Building capacity in the healthcare sector: A strengths based approach for increasing employees’ well-being and organisational resilience </a:t>
            </a:r>
            <a:r>
              <a:rPr lang="en-AU" sz="2200" i="1" dirty="0"/>
              <a:t>Journal of Management &amp; Organisation </a:t>
            </a:r>
            <a:r>
              <a:rPr lang="en-AU" sz="2200" dirty="0"/>
              <a:t>26 (3) 309-323 </a:t>
            </a:r>
          </a:p>
        </p:txBody>
      </p:sp>
      <p:sp>
        <p:nvSpPr>
          <p:cNvPr id="4" name="Content Placeholder 3">
            <a:extLst>
              <a:ext uri="{FF2B5EF4-FFF2-40B4-BE49-F238E27FC236}">
                <a16:creationId xmlns:a16="http://schemas.microsoft.com/office/drawing/2014/main" id="{AF7E8F01-7B5C-4EC2-B698-E40F34E86865}"/>
              </a:ext>
            </a:extLst>
          </p:cNvPr>
          <p:cNvSpPr>
            <a:spLocks noGrp="1"/>
          </p:cNvSpPr>
          <p:nvPr>
            <p:ph sz="half" idx="1"/>
          </p:nvPr>
        </p:nvSpPr>
        <p:spPr>
          <a:xfrm>
            <a:off x="838200" y="1825624"/>
            <a:ext cx="6015824" cy="5032375"/>
          </a:xfrm>
        </p:spPr>
        <p:txBody>
          <a:bodyPr>
            <a:normAutofit fontScale="47500" lnSpcReduction="20000"/>
          </a:bodyPr>
          <a:lstStyle/>
          <a:p>
            <a:r>
              <a:rPr lang="en-AU" b="1" dirty="0"/>
              <a:t>Abstract</a:t>
            </a:r>
          </a:p>
          <a:p>
            <a:r>
              <a:rPr lang="en-AU" sz="3600" b="1" dirty="0"/>
              <a:t>Appreciative Inquiry (AI) </a:t>
            </a:r>
            <a:r>
              <a:rPr lang="en-AU" sz="3600" dirty="0"/>
              <a:t>as a lens for informing the process for building on employees’ existing wellbeing within one Australian organisation, using the </a:t>
            </a:r>
            <a:r>
              <a:rPr lang="en-AU" sz="3600" b="1" dirty="0"/>
              <a:t>‘discovery, dreaming, designing, and achieving destiny’ process</a:t>
            </a:r>
            <a:r>
              <a:rPr lang="en-AU" sz="3600" dirty="0"/>
              <a:t>. Using POSH as a theoretical framework, we worked with a large NFP healthcare organisation as part of the ‘discovery’ phase to identify elements of what was positive, flourishing, and life-giving in the practices of their employees.</a:t>
            </a:r>
          </a:p>
          <a:p>
            <a:r>
              <a:rPr lang="en-AU" sz="3600" dirty="0"/>
              <a:t> During the ‘dreaming’ process, employees’ wellbeing was identified as a strength. </a:t>
            </a:r>
          </a:p>
          <a:p>
            <a:r>
              <a:rPr lang="en-AU" sz="3600" dirty="0"/>
              <a:t>During the ‘designing’ phase, a training program was co-designed to build on employees’ existing levels of wellbeing. </a:t>
            </a:r>
          </a:p>
          <a:p>
            <a:r>
              <a:rPr lang="en-AU" sz="3600" dirty="0"/>
              <a:t>This paper reports outcomes as part of the ‘achieving destiny component’ of the AI process. In particular, the outcomes show that employees’ knowledge of, and ability to use positive emotions increased, which is a positive first step for increasing employees’ wellbeing and organisational resilience.</a:t>
            </a:r>
          </a:p>
        </p:txBody>
      </p:sp>
      <p:sp>
        <p:nvSpPr>
          <p:cNvPr id="5" name="Content Placeholder 4">
            <a:extLst>
              <a:ext uri="{FF2B5EF4-FFF2-40B4-BE49-F238E27FC236}">
                <a16:creationId xmlns:a16="http://schemas.microsoft.com/office/drawing/2014/main" id="{FAC7929D-1256-44BC-BFC5-702F2CDE3EB7}"/>
              </a:ext>
            </a:extLst>
          </p:cNvPr>
          <p:cNvSpPr>
            <a:spLocks noGrp="1"/>
          </p:cNvSpPr>
          <p:nvPr>
            <p:ph sz="half" idx="2"/>
          </p:nvPr>
        </p:nvSpPr>
        <p:spPr>
          <a:xfrm>
            <a:off x="7545787" y="1690688"/>
            <a:ext cx="4285753" cy="4972505"/>
          </a:xfrm>
        </p:spPr>
        <p:txBody>
          <a:bodyPr>
            <a:noAutofit/>
          </a:bodyPr>
          <a:lstStyle/>
          <a:p>
            <a:r>
              <a:rPr lang="en-AU" sz="1600" dirty="0"/>
              <a:t>The dreaming stage took about 4 months for employees to identify what they needed.</a:t>
            </a:r>
          </a:p>
          <a:p>
            <a:r>
              <a:rPr lang="en-AU" sz="1600" dirty="0"/>
              <a:t>The designing stage was collaborative</a:t>
            </a:r>
          </a:p>
          <a:p>
            <a:r>
              <a:rPr lang="en-AU" sz="1600" dirty="0"/>
              <a:t>The delivery of the intervention occurred over 18 months </a:t>
            </a:r>
          </a:p>
          <a:p>
            <a:r>
              <a:rPr lang="en-AU" sz="1600" dirty="0"/>
              <a:t>Each intervention involved pre and post testing </a:t>
            </a:r>
          </a:p>
          <a:p>
            <a:r>
              <a:rPr lang="en-AU" sz="1600" dirty="0"/>
              <a:t>N=98 is reported (n=56 is not reported)</a:t>
            </a:r>
          </a:p>
          <a:p>
            <a:r>
              <a:rPr lang="en-AU" sz="1600" dirty="0"/>
              <a:t>It involved nurses, physiotherapists, Drug &amp; Alcohol councillors, personal carers, occupational therapists</a:t>
            </a:r>
          </a:p>
          <a:p>
            <a:r>
              <a:rPr lang="en-AU" sz="1600" dirty="0"/>
              <a:t>Five different units within one large NFP</a:t>
            </a:r>
          </a:p>
          <a:p>
            <a:r>
              <a:rPr lang="en-AU" sz="1600" dirty="0"/>
              <a:t>Intervention approximately 15 hours, over two time periods, separated by at least 2 weeks</a:t>
            </a:r>
          </a:p>
          <a:p>
            <a:r>
              <a:rPr lang="en-AU" sz="1600" dirty="0"/>
              <a:t>Outcomes different from theory. Identified the importance of understanding the PsyCap and emotional awareness of cohort before beginning training. </a:t>
            </a:r>
          </a:p>
        </p:txBody>
      </p:sp>
    </p:spTree>
    <p:extLst>
      <p:ext uri="{BB962C8B-B14F-4D97-AF65-F5344CB8AC3E}">
        <p14:creationId xmlns:p14="http://schemas.microsoft.com/office/powerpoint/2010/main" val="240579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553BC9-D2C0-48CA-85A3-71F632EA9762}"/>
              </a:ext>
            </a:extLst>
          </p:cNvPr>
          <p:cNvSpPr>
            <a:spLocks noGrp="1"/>
          </p:cNvSpPr>
          <p:nvPr>
            <p:ph type="title"/>
          </p:nvPr>
        </p:nvSpPr>
        <p:spPr>
          <a:xfrm>
            <a:off x="1036983" y="1732749"/>
            <a:ext cx="10515600" cy="1325563"/>
          </a:xfrm>
        </p:spPr>
        <p:txBody>
          <a:bodyPr/>
          <a:lstStyle/>
          <a:p>
            <a:r>
              <a:rPr lang="en-AU" dirty="0"/>
              <a:t>What does a multi-level study look like?</a:t>
            </a:r>
          </a:p>
        </p:txBody>
      </p:sp>
    </p:spTree>
    <p:extLst>
      <p:ext uri="{BB962C8B-B14F-4D97-AF65-F5344CB8AC3E}">
        <p14:creationId xmlns:p14="http://schemas.microsoft.com/office/powerpoint/2010/main" val="461965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6D68B-FEF4-45B0-98F8-F3605AA70020}"/>
              </a:ext>
            </a:extLst>
          </p:cNvPr>
          <p:cNvSpPr>
            <a:spLocks noGrp="1"/>
          </p:cNvSpPr>
          <p:nvPr>
            <p:ph type="title"/>
          </p:nvPr>
        </p:nvSpPr>
        <p:spPr>
          <a:xfrm>
            <a:off x="464488" y="2583539"/>
            <a:ext cx="10515600" cy="1325563"/>
          </a:xfrm>
        </p:spPr>
        <p:txBody>
          <a:bodyPr/>
          <a:lstStyle/>
          <a:p>
            <a:r>
              <a:rPr lang="en-AU" dirty="0"/>
              <a:t>How do you undertake a cross sectional design across multiple countries?</a:t>
            </a:r>
          </a:p>
        </p:txBody>
      </p:sp>
    </p:spTree>
    <p:extLst>
      <p:ext uri="{BB962C8B-B14F-4D97-AF65-F5344CB8AC3E}">
        <p14:creationId xmlns:p14="http://schemas.microsoft.com/office/powerpoint/2010/main" val="26698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EE5F61-AE89-4036-B082-24AA8FB415CD}"/>
              </a:ext>
            </a:extLst>
          </p:cNvPr>
          <p:cNvSpPr>
            <a:spLocks noGrp="1"/>
          </p:cNvSpPr>
          <p:nvPr>
            <p:ph type="title"/>
          </p:nvPr>
        </p:nvSpPr>
        <p:spPr/>
        <p:txBody>
          <a:bodyPr>
            <a:normAutofit fontScale="90000"/>
          </a:bodyPr>
          <a:lstStyle/>
          <a:p>
            <a:r>
              <a:rPr lang="en-AU" dirty="0"/>
              <a:t>Cross sectional design across counties? </a:t>
            </a:r>
            <a:r>
              <a:rPr lang="en-AU" sz="2200" dirty="0"/>
              <a:t>Brunetto Y., Xerri, M., Trinchero, E., Beattie, R., Shacklock, K., Farr-Wharton, R &amp; Borgonovi, E (2018) </a:t>
            </a:r>
            <a:r>
              <a:rPr lang="en-NZ" sz="2200" dirty="0"/>
              <a:t>Comparing the impact of management on public and private sector nurses in UK, Italy and Australia </a:t>
            </a:r>
            <a:r>
              <a:rPr lang="en-NZ" sz="2200" i="1" dirty="0"/>
              <a:t>Public Management Review</a:t>
            </a:r>
            <a:r>
              <a:rPr lang="en-NZ" sz="2200" dirty="0"/>
              <a:t> 20 (4) 525-544</a:t>
            </a:r>
            <a:br>
              <a:rPr lang="en-AU" sz="2200" dirty="0"/>
            </a:br>
            <a:endParaRPr lang="en-AU" sz="2200" dirty="0"/>
          </a:p>
        </p:txBody>
      </p:sp>
      <p:sp>
        <p:nvSpPr>
          <p:cNvPr id="4" name="Content Placeholder 3">
            <a:extLst>
              <a:ext uri="{FF2B5EF4-FFF2-40B4-BE49-F238E27FC236}">
                <a16:creationId xmlns:a16="http://schemas.microsoft.com/office/drawing/2014/main" id="{DC89EF15-AB9A-4827-B420-E5DFA717E503}"/>
              </a:ext>
            </a:extLst>
          </p:cNvPr>
          <p:cNvSpPr>
            <a:spLocks noGrp="1"/>
          </p:cNvSpPr>
          <p:nvPr>
            <p:ph sz="half" idx="1"/>
          </p:nvPr>
        </p:nvSpPr>
        <p:spPr>
          <a:xfrm>
            <a:off x="838200" y="1825624"/>
            <a:ext cx="7272130" cy="5032375"/>
          </a:xfrm>
        </p:spPr>
        <p:txBody>
          <a:bodyPr>
            <a:normAutofit fontScale="85000" lnSpcReduction="20000"/>
          </a:bodyPr>
          <a:lstStyle/>
          <a:p>
            <a:r>
              <a:rPr lang="en-AU" dirty="0"/>
              <a:t>The research examined the impact of management upon employee outcomes (perceptions of discretionary power, well-being, engagement, and affective commitment), comparing public and private sector nurses in Australia, the United Kingdom, and Italy. </a:t>
            </a:r>
          </a:p>
          <a:p>
            <a:r>
              <a:rPr lang="en-AU" dirty="0"/>
              <a:t>Overall, 1,945 nurses participated in a self-report survey within these core and laggard-New Public Management countries. </a:t>
            </a:r>
          </a:p>
          <a:p>
            <a:r>
              <a:rPr lang="en-AU" dirty="0"/>
              <a:t>While management influenced employee outcomes for each country, there were significant differences between the public and private sectors, with private sector nurses reporting higher perceptions of outcomes. </a:t>
            </a:r>
          </a:p>
          <a:p>
            <a:r>
              <a:rPr lang="en-AU" dirty="0"/>
              <a:t>Importantly, nurses’ engagement was affected by management practice for each country. This study raises important implications for nurse managers, especially public sector managers, described within.</a:t>
            </a:r>
          </a:p>
        </p:txBody>
      </p:sp>
      <p:pic>
        <p:nvPicPr>
          <p:cNvPr id="9" name="Content Placeholder 8">
            <a:extLst>
              <a:ext uri="{FF2B5EF4-FFF2-40B4-BE49-F238E27FC236}">
                <a16:creationId xmlns:a16="http://schemas.microsoft.com/office/drawing/2014/main" id="{E2FD3423-5D45-4942-8DA2-C4813332BDD2}"/>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40725" y="2494756"/>
            <a:ext cx="3013075" cy="3013075"/>
          </a:xfrm>
        </p:spPr>
      </p:pic>
    </p:spTree>
    <p:extLst>
      <p:ext uri="{BB962C8B-B14F-4D97-AF65-F5344CB8AC3E}">
        <p14:creationId xmlns:p14="http://schemas.microsoft.com/office/powerpoint/2010/main" val="3161410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6EE2417-183F-434F-B33B-13D5E3EED3F0}"/>
              </a:ext>
            </a:extLst>
          </p:cNvPr>
          <p:cNvSpPr/>
          <p:nvPr/>
        </p:nvSpPr>
        <p:spPr>
          <a:xfrm>
            <a:off x="903798" y="596348"/>
            <a:ext cx="2395993" cy="13596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8268C06-2B77-441A-BFEC-63A145EF45CD}"/>
              </a:ext>
            </a:extLst>
          </p:cNvPr>
          <p:cNvSpPr txBox="1"/>
          <p:nvPr/>
        </p:nvSpPr>
        <p:spPr>
          <a:xfrm>
            <a:off x="1796995" y="1359673"/>
            <a:ext cx="1081377" cy="369332"/>
          </a:xfrm>
          <a:prstGeom prst="rect">
            <a:avLst/>
          </a:prstGeom>
          <a:noFill/>
        </p:spPr>
        <p:txBody>
          <a:bodyPr wrap="square" rtlCol="0">
            <a:spAutoFit/>
          </a:bodyPr>
          <a:lstStyle/>
          <a:p>
            <a:r>
              <a:rPr lang="en-AU" dirty="0"/>
              <a:t>POS</a:t>
            </a:r>
          </a:p>
        </p:txBody>
      </p:sp>
      <p:sp>
        <p:nvSpPr>
          <p:cNvPr id="7" name="Oval 6">
            <a:extLst>
              <a:ext uri="{FF2B5EF4-FFF2-40B4-BE49-F238E27FC236}">
                <a16:creationId xmlns:a16="http://schemas.microsoft.com/office/drawing/2014/main" id="{E5E9BF82-019B-43E1-A34D-7BBC2FFF7CE2}"/>
              </a:ext>
            </a:extLst>
          </p:cNvPr>
          <p:cNvSpPr/>
          <p:nvPr/>
        </p:nvSpPr>
        <p:spPr>
          <a:xfrm>
            <a:off x="6096000" y="596348"/>
            <a:ext cx="2395993" cy="1590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5700B314-A589-4F13-BA1C-79A470EAC13E}"/>
              </a:ext>
            </a:extLst>
          </p:cNvPr>
          <p:cNvSpPr txBox="1"/>
          <p:nvPr/>
        </p:nvSpPr>
        <p:spPr>
          <a:xfrm>
            <a:off x="6432606" y="890547"/>
            <a:ext cx="2170706" cy="1015663"/>
          </a:xfrm>
          <a:prstGeom prst="rect">
            <a:avLst/>
          </a:prstGeom>
          <a:noFill/>
        </p:spPr>
        <p:txBody>
          <a:bodyPr wrap="square" rtlCol="0">
            <a:spAutoFit/>
          </a:bodyPr>
          <a:lstStyle/>
          <a:p>
            <a:r>
              <a:rPr lang="en-AU" b="1" dirty="0"/>
              <a:t>Engagemen</a:t>
            </a:r>
            <a:r>
              <a:rPr lang="en-AU" sz="1400" b="1" dirty="0"/>
              <a:t>t </a:t>
            </a:r>
            <a:r>
              <a:rPr lang="en-AU" sz="1400" dirty="0"/>
              <a:t>R2</a:t>
            </a:r>
          </a:p>
          <a:p>
            <a:r>
              <a:rPr lang="en-AU" sz="1400" dirty="0"/>
              <a:t>AUS = .77; ITA = .82</a:t>
            </a:r>
          </a:p>
          <a:p>
            <a:r>
              <a:rPr lang="en-AU" sz="1400" dirty="0"/>
              <a:t>UK = .70</a:t>
            </a:r>
          </a:p>
          <a:p>
            <a:r>
              <a:rPr lang="en-AU" sz="1400" dirty="0"/>
              <a:t>Private = .75 Public = .71</a:t>
            </a:r>
          </a:p>
        </p:txBody>
      </p:sp>
      <p:sp>
        <p:nvSpPr>
          <p:cNvPr id="9" name="Oval 8">
            <a:extLst>
              <a:ext uri="{FF2B5EF4-FFF2-40B4-BE49-F238E27FC236}">
                <a16:creationId xmlns:a16="http://schemas.microsoft.com/office/drawing/2014/main" id="{B1E759A4-4278-49BC-B75D-97589D4BCCB5}"/>
              </a:ext>
            </a:extLst>
          </p:cNvPr>
          <p:cNvSpPr/>
          <p:nvPr/>
        </p:nvSpPr>
        <p:spPr>
          <a:xfrm>
            <a:off x="1073426" y="3429000"/>
            <a:ext cx="2941983" cy="13596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b="1" dirty="0"/>
              <a:t>Discretionary</a:t>
            </a:r>
          </a:p>
          <a:p>
            <a:r>
              <a:rPr lang="en-AU" sz="1400" b="1" dirty="0"/>
              <a:t>Power </a:t>
            </a:r>
            <a:r>
              <a:rPr lang="en-AU" sz="1400" dirty="0"/>
              <a:t>R2</a:t>
            </a:r>
          </a:p>
          <a:p>
            <a:r>
              <a:rPr lang="en-AU" sz="1400" dirty="0"/>
              <a:t>AUS = .13, ITA = .19</a:t>
            </a:r>
          </a:p>
          <a:p>
            <a:r>
              <a:rPr lang="en-AU" sz="1400" dirty="0"/>
              <a:t>UK = .17</a:t>
            </a:r>
          </a:p>
          <a:p>
            <a:r>
              <a:rPr lang="en-AU" sz="1400" dirty="0"/>
              <a:t>Private = .15, Public = .18</a:t>
            </a:r>
          </a:p>
        </p:txBody>
      </p:sp>
      <p:cxnSp>
        <p:nvCxnSpPr>
          <p:cNvPr id="11" name="Straight Arrow Connector 10">
            <a:extLst>
              <a:ext uri="{FF2B5EF4-FFF2-40B4-BE49-F238E27FC236}">
                <a16:creationId xmlns:a16="http://schemas.microsoft.com/office/drawing/2014/main" id="{B7562560-CBB7-43BE-BFF3-AC4FB3C10663}"/>
              </a:ext>
            </a:extLst>
          </p:cNvPr>
          <p:cNvCxnSpPr/>
          <p:nvPr/>
        </p:nvCxnSpPr>
        <p:spPr>
          <a:xfrm>
            <a:off x="1574358" y="2091193"/>
            <a:ext cx="0" cy="1472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0CF5A4A-12E6-4FFE-B381-EFE929B2B07B}"/>
              </a:ext>
            </a:extLst>
          </p:cNvPr>
          <p:cNvSpPr txBox="1"/>
          <p:nvPr/>
        </p:nvSpPr>
        <p:spPr>
          <a:xfrm>
            <a:off x="95420" y="2069327"/>
            <a:ext cx="1971921" cy="1169551"/>
          </a:xfrm>
          <a:prstGeom prst="rect">
            <a:avLst/>
          </a:prstGeom>
          <a:noFill/>
        </p:spPr>
        <p:txBody>
          <a:bodyPr wrap="square" rtlCol="0">
            <a:spAutoFit/>
          </a:bodyPr>
          <a:lstStyle/>
          <a:p>
            <a:r>
              <a:rPr lang="en-AU" sz="1400" dirty="0"/>
              <a:t>Aus. = .23***</a:t>
            </a:r>
          </a:p>
          <a:p>
            <a:r>
              <a:rPr lang="en-AU" sz="1400" dirty="0"/>
              <a:t>Italy = .27***</a:t>
            </a:r>
          </a:p>
          <a:p>
            <a:r>
              <a:rPr lang="en-AU" sz="1400" dirty="0"/>
              <a:t>UK = .26***</a:t>
            </a:r>
          </a:p>
          <a:p>
            <a:r>
              <a:rPr lang="en-AU" sz="1400" dirty="0"/>
              <a:t>Private= .22***</a:t>
            </a:r>
          </a:p>
          <a:p>
            <a:r>
              <a:rPr lang="en-AU" sz="1400" dirty="0"/>
              <a:t>Public= .22***</a:t>
            </a:r>
          </a:p>
        </p:txBody>
      </p:sp>
      <p:cxnSp>
        <p:nvCxnSpPr>
          <p:cNvPr id="14" name="Straight Arrow Connector 13">
            <a:extLst>
              <a:ext uri="{FF2B5EF4-FFF2-40B4-BE49-F238E27FC236}">
                <a16:creationId xmlns:a16="http://schemas.microsoft.com/office/drawing/2014/main" id="{631E21DF-73D3-44FC-8175-AD2EE1B02649}"/>
              </a:ext>
            </a:extLst>
          </p:cNvPr>
          <p:cNvCxnSpPr/>
          <p:nvPr/>
        </p:nvCxnSpPr>
        <p:spPr>
          <a:xfrm flipV="1">
            <a:off x="3228230" y="1729005"/>
            <a:ext cx="2867770" cy="1801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94F1FD8-1EDE-4CAC-93FA-33377BC21047}"/>
              </a:ext>
            </a:extLst>
          </p:cNvPr>
          <p:cNvSpPr txBox="1"/>
          <p:nvPr/>
        </p:nvSpPr>
        <p:spPr>
          <a:xfrm>
            <a:off x="2790908" y="2514716"/>
            <a:ext cx="1661820" cy="1231106"/>
          </a:xfrm>
          <a:prstGeom prst="rect">
            <a:avLst/>
          </a:prstGeom>
          <a:noFill/>
        </p:spPr>
        <p:txBody>
          <a:bodyPr wrap="square" rtlCol="0">
            <a:spAutoFit/>
          </a:bodyPr>
          <a:lstStyle/>
          <a:p>
            <a:r>
              <a:rPr lang="en-AU" sz="1400" dirty="0"/>
              <a:t>Aus. = .69***</a:t>
            </a:r>
          </a:p>
          <a:p>
            <a:r>
              <a:rPr lang="en-AU" sz="1400" dirty="0"/>
              <a:t>Italy = .67***</a:t>
            </a:r>
          </a:p>
          <a:p>
            <a:r>
              <a:rPr lang="en-AU" sz="1400" dirty="0"/>
              <a:t>UK = .77***</a:t>
            </a:r>
          </a:p>
          <a:p>
            <a:r>
              <a:rPr lang="en-AU" sz="1400" dirty="0"/>
              <a:t>Private= .68***</a:t>
            </a:r>
          </a:p>
          <a:p>
            <a:r>
              <a:rPr lang="en-AU" sz="1400" dirty="0"/>
              <a:t>Public= .69</a:t>
            </a:r>
            <a:r>
              <a:rPr lang="en-AU" dirty="0"/>
              <a:t>***</a:t>
            </a:r>
          </a:p>
        </p:txBody>
      </p:sp>
      <p:sp>
        <p:nvSpPr>
          <p:cNvPr id="16" name="Oval 15">
            <a:extLst>
              <a:ext uri="{FF2B5EF4-FFF2-40B4-BE49-F238E27FC236}">
                <a16:creationId xmlns:a16="http://schemas.microsoft.com/office/drawing/2014/main" id="{9805400B-F5AA-4D3F-87E2-486A8586864E}"/>
              </a:ext>
            </a:extLst>
          </p:cNvPr>
          <p:cNvSpPr/>
          <p:nvPr/>
        </p:nvSpPr>
        <p:spPr>
          <a:xfrm>
            <a:off x="2258170" y="5860111"/>
            <a:ext cx="1757239" cy="922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827C199B-13E6-45EB-A9CE-019613DAB8C3}"/>
              </a:ext>
            </a:extLst>
          </p:cNvPr>
          <p:cNvSpPr txBox="1"/>
          <p:nvPr/>
        </p:nvSpPr>
        <p:spPr>
          <a:xfrm>
            <a:off x="2488758" y="6273579"/>
            <a:ext cx="993913" cy="369332"/>
          </a:xfrm>
          <a:prstGeom prst="rect">
            <a:avLst/>
          </a:prstGeom>
          <a:noFill/>
        </p:spPr>
        <p:txBody>
          <a:bodyPr wrap="square" rtlCol="0">
            <a:spAutoFit/>
          </a:bodyPr>
          <a:lstStyle/>
          <a:p>
            <a:r>
              <a:rPr lang="en-AU" dirty="0"/>
              <a:t>LMX</a:t>
            </a:r>
          </a:p>
        </p:txBody>
      </p:sp>
      <p:cxnSp>
        <p:nvCxnSpPr>
          <p:cNvPr id="19" name="Straight Arrow Connector 18">
            <a:extLst>
              <a:ext uri="{FF2B5EF4-FFF2-40B4-BE49-F238E27FC236}">
                <a16:creationId xmlns:a16="http://schemas.microsoft.com/office/drawing/2014/main" id="{6FDFEDED-C547-42CA-8C99-BF871F93788E}"/>
              </a:ext>
            </a:extLst>
          </p:cNvPr>
          <p:cNvCxnSpPr/>
          <p:nvPr/>
        </p:nvCxnSpPr>
        <p:spPr>
          <a:xfrm flipH="1" flipV="1">
            <a:off x="2329732" y="4788673"/>
            <a:ext cx="357809" cy="1071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E3B670-24C7-41AF-967D-BDE9653E717F}"/>
              </a:ext>
            </a:extLst>
          </p:cNvPr>
          <p:cNvSpPr txBox="1"/>
          <p:nvPr/>
        </p:nvSpPr>
        <p:spPr>
          <a:xfrm>
            <a:off x="3160643" y="4755825"/>
            <a:ext cx="1415332" cy="1169551"/>
          </a:xfrm>
          <a:prstGeom prst="rect">
            <a:avLst/>
          </a:prstGeom>
          <a:noFill/>
        </p:spPr>
        <p:txBody>
          <a:bodyPr wrap="square" rtlCol="0">
            <a:spAutoFit/>
          </a:bodyPr>
          <a:lstStyle/>
          <a:p>
            <a:r>
              <a:rPr lang="en-AU" sz="1400" dirty="0"/>
              <a:t>Aus. = .51***</a:t>
            </a:r>
          </a:p>
          <a:p>
            <a:r>
              <a:rPr lang="en-AU" sz="1400" dirty="0"/>
              <a:t>Italy = .37***</a:t>
            </a:r>
          </a:p>
          <a:p>
            <a:r>
              <a:rPr lang="en-AU" sz="1400" dirty="0"/>
              <a:t>UK = .38***</a:t>
            </a:r>
          </a:p>
          <a:p>
            <a:r>
              <a:rPr lang="en-AU" sz="1400" dirty="0"/>
              <a:t>Private= .45***</a:t>
            </a:r>
          </a:p>
          <a:p>
            <a:r>
              <a:rPr lang="en-AU" sz="1400" dirty="0"/>
              <a:t>Public= .41***</a:t>
            </a:r>
          </a:p>
        </p:txBody>
      </p:sp>
      <p:sp>
        <p:nvSpPr>
          <p:cNvPr id="21" name="Oval 20">
            <a:extLst>
              <a:ext uri="{FF2B5EF4-FFF2-40B4-BE49-F238E27FC236}">
                <a16:creationId xmlns:a16="http://schemas.microsoft.com/office/drawing/2014/main" id="{73BC96BB-C3B3-412E-9135-74A17C46C7FE}"/>
              </a:ext>
            </a:extLst>
          </p:cNvPr>
          <p:cNvSpPr/>
          <p:nvPr/>
        </p:nvSpPr>
        <p:spPr>
          <a:xfrm>
            <a:off x="5359179" y="4663037"/>
            <a:ext cx="2186609" cy="142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10B0F8E5-D5F9-4998-AC58-09ABDBE727B1}"/>
              </a:ext>
            </a:extLst>
          </p:cNvPr>
          <p:cNvSpPr txBox="1"/>
          <p:nvPr/>
        </p:nvSpPr>
        <p:spPr>
          <a:xfrm>
            <a:off x="5852160" y="4661214"/>
            <a:ext cx="1200646" cy="1600438"/>
          </a:xfrm>
          <a:prstGeom prst="rect">
            <a:avLst/>
          </a:prstGeom>
          <a:noFill/>
        </p:spPr>
        <p:txBody>
          <a:bodyPr wrap="square" rtlCol="0">
            <a:spAutoFit/>
          </a:bodyPr>
          <a:lstStyle/>
          <a:p>
            <a:r>
              <a:rPr lang="en-AU" sz="1400" b="1" dirty="0"/>
              <a:t>Well-being </a:t>
            </a:r>
            <a:r>
              <a:rPr lang="en-AU" sz="1400" dirty="0"/>
              <a:t>R2</a:t>
            </a:r>
          </a:p>
          <a:p>
            <a:r>
              <a:rPr lang="en-AU" sz="1400" dirty="0"/>
              <a:t>AUS = .40</a:t>
            </a:r>
          </a:p>
          <a:p>
            <a:r>
              <a:rPr lang="en-AU" sz="1400" dirty="0"/>
              <a:t>ITA = .27</a:t>
            </a:r>
          </a:p>
          <a:p>
            <a:r>
              <a:rPr lang="en-AU" sz="1400" dirty="0"/>
              <a:t>UK = .30</a:t>
            </a:r>
          </a:p>
          <a:p>
            <a:r>
              <a:rPr lang="en-AU" sz="1400" dirty="0"/>
              <a:t>Private = .36</a:t>
            </a:r>
          </a:p>
          <a:p>
            <a:r>
              <a:rPr lang="en-AU" sz="1400" dirty="0"/>
              <a:t>Public = .31</a:t>
            </a:r>
          </a:p>
        </p:txBody>
      </p:sp>
      <p:cxnSp>
        <p:nvCxnSpPr>
          <p:cNvPr id="24" name="Straight Arrow Connector 23">
            <a:extLst>
              <a:ext uri="{FF2B5EF4-FFF2-40B4-BE49-F238E27FC236}">
                <a16:creationId xmlns:a16="http://schemas.microsoft.com/office/drawing/2014/main" id="{DDEC3F69-97F6-4B1D-99C9-42663847164C}"/>
              </a:ext>
            </a:extLst>
          </p:cNvPr>
          <p:cNvCxnSpPr/>
          <p:nvPr/>
        </p:nvCxnSpPr>
        <p:spPr>
          <a:xfrm>
            <a:off x="4039263" y="4185367"/>
            <a:ext cx="1264257" cy="1139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6EBFFA4-A2DB-4788-81D4-082888D46B06}"/>
              </a:ext>
            </a:extLst>
          </p:cNvPr>
          <p:cNvSpPr txBox="1"/>
          <p:nvPr/>
        </p:nvSpPr>
        <p:spPr>
          <a:xfrm>
            <a:off x="4814514" y="3619122"/>
            <a:ext cx="1200646" cy="1169551"/>
          </a:xfrm>
          <a:prstGeom prst="rect">
            <a:avLst/>
          </a:prstGeom>
          <a:noFill/>
        </p:spPr>
        <p:txBody>
          <a:bodyPr wrap="square" rtlCol="0">
            <a:spAutoFit/>
          </a:bodyPr>
          <a:lstStyle/>
          <a:p>
            <a:r>
              <a:rPr lang="en-AU" sz="1400" dirty="0"/>
              <a:t>Aus. = -.04</a:t>
            </a:r>
          </a:p>
          <a:p>
            <a:r>
              <a:rPr lang="en-AU" sz="1400" dirty="0"/>
              <a:t>Italy = .09***</a:t>
            </a:r>
          </a:p>
          <a:p>
            <a:r>
              <a:rPr lang="en-AU" sz="1400" dirty="0"/>
              <a:t>UK = .10</a:t>
            </a:r>
          </a:p>
          <a:p>
            <a:r>
              <a:rPr lang="en-AU" sz="1400" dirty="0"/>
              <a:t>Private= -.039</a:t>
            </a:r>
          </a:p>
          <a:p>
            <a:r>
              <a:rPr lang="en-AU" sz="1400" dirty="0"/>
              <a:t>Public=.11***</a:t>
            </a:r>
          </a:p>
        </p:txBody>
      </p:sp>
      <p:cxnSp>
        <p:nvCxnSpPr>
          <p:cNvPr id="27" name="Straight Arrow Connector 26">
            <a:extLst>
              <a:ext uri="{FF2B5EF4-FFF2-40B4-BE49-F238E27FC236}">
                <a16:creationId xmlns:a16="http://schemas.microsoft.com/office/drawing/2014/main" id="{8A026E9C-7242-4AB8-BD32-B82F57EFB672}"/>
              </a:ext>
            </a:extLst>
          </p:cNvPr>
          <p:cNvCxnSpPr>
            <a:stCxn id="5" idx="6"/>
          </p:cNvCxnSpPr>
          <p:nvPr/>
        </p:nvCxnSpPr>
        <p:spPr>
          <a:xfrm>
            <a:off x="3299791" y="1276185"/>
            <a:ext cx="3639710" cy="3479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9222AA1-B32F-44C5-A8D5-525C97F97997}"/>
              </a:ext>
            </a:extLst>
          </p:cNvPr>
          <p:cNvSpPr txBox="1"/>
          <p:nvPr/>
        </p:nvSpPr>
        <p:spPr>
          <a:xfrm>
            <a:off x="5903512" y="2809447"/>
            <a:ext cx="1292085" cy="1231106"/>
          </a:xfrm>
          <a:prstGeom prst="rect">
            <a:avLst/>
          </a:prstGeom>
          <a:noFill/>
        </p:spPr>
        <p:txBody>
          <a:bodyPr wrap="square" rtlCol="0">
            <a:spAutoFit/>
          </a:bodyPr>
          <a:lstStyle/>
          <a:p>
            <a:r>
              <a:rPr lang="en-AU" sz="1400" dirty="0"/>
              <a:t>Aus. = .19***</a:t>
            </a:r>
          </a:p>
          <a:p>
            <a:r>
              <a:rPr lang="en-AU" sz="1400" dirty="0"/>
              <a:t>Italy = .21***</a:t>
            </a:r>
          </a:p>
          <a:p>
            <a:r>
              <a:rPr lang="en-AU" sz="1400" dirty="0"/>
              <a:t>UK = .42***</a:t>
            </a:r>
          </a:p>
          <a:p>
            <a:r>
              <a:rPr lang="en-AU" sz="1400" dirty="0"/>
              <a:t>Private=.22***</a:t>
            </a:r>
          </a:p>
          <a:p>
            <a:r>
              <a:rPr lang="en-AU" sz="1400" dirty="0"/>
              <a:t>Public= 27</a:t>
            </a:r>
            <a:r>
              <a:rPr lang="en-AU" dirty="0"/>
              <a:t>***</a:t>
            </a:r>
          </a:p>
        </p:txBody>
      </p:sp>
      <p:sp>
        <p:nvSpPr>
          <p:cNvPr id="29" name="Oval 28">
            <a:extLst>
              <a:ext uri="{FF2B5EF4-FFF2-40B4-BE49-F238E27FC236}">
                <a16:creationId xmlns:a16="http://schemas.microsoft.com/office/drawing/2014/main" id="{59ABA214-786F-4827-851C-64C86DE644C7}"/>
              </a:ext>
            </a:extLst>
          </p:cNvPr>
          <p:cNvSpPr/>
          <p:nvPr/>
        </p:nvSpPr>
        <p:spPr>
          <a:xfrm>
            <a:off x="8996572" y="3299791"/>
            <a:ext cx="2699797" cy="1600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B56E69C9-D197-4F92-9535-13A7FC153665}"/>
              </a:ext>
            </a:extLst>
          </p:cNvPr>
          <p:cNvSpPr txBox="1"/>
          <p:nvPr/>
        </p:nvSpPr>
        <p:spPr>
          <a:xfrm>
            <a:off x="9472653" y="3385148"/>
            <a:ext cx="2223715" cy="1169551"/>
          </a:xfrm>
          <a:prstGeom prst="rect">
            <a:avLst/>
          </a:prstGeom>
          <a:noFill/>
        </p:spPr>
        <p:txBody>
          <a:bodyPr wrap="square" rtlCol="0">
            <a:spAutoFit/>
          </a:bodyPr>
          <a:lstStyle/>
          <a:p>
            <a:r>
              <a:rPr lang="en-AU" sz="1400" b="1" dirty="0"/>
              <a:t>Affective</a:t>
            </a:r>
          </a:p>
          <a:p>
            <a:r>
              <a:rPr lang="en-AU" sz="1400" b="1" dirty="0"/>
              <a:t>commitment </a:t>
            </a:r>
            <a:r>
              <a:rPr lang="en-AU" sz="1400" dirty="0"/>
              <a:t>R2 -</a:t>
            </a:r>
          </a:p>
          <a:p>
            <a:r>
              <a:rPr lang="en-AU" sz="1400" dirty="0"/>
              <a:t>AUS = .77, ITA = .82</a:t>
            </a:r>
          </a:p>
          <a:p>
            <a:r>
              <a:rPr lang="en-AU" sz="1400" dirty="0"/>
              <a:t>UK = .70</a:t>
            </a:r>
          </a:p>
          <a:p>
            <a:r>
              <a:rPr lang="en-AU" sz="1400" dirty="0"/>
              <a:t>Private = .75 Public = .71</a:t>
            </a:r>
          </a:p>
        </p:txBody>
      </p:sp>
      <p:cxnSp>
        <p:nvCxnSpPr>
          <p:cNvPr id="32" name="Straight Arrow Connector 31">
            <a:extLst>
              <a:ext uri="{FF2B5EF4-FFF2-40B4-BE49-F238E27FC236}">
                <a16:creationId xmlns:a16="http://schemas.microsoft.com/office/drawing/2014/main" id="{703BAC92-54CD-4C7B-B892-F4B4793A09BF}"/>
              </a:ext>
            </a:extLst>
          </p:cNvPr>
          <p:cNvCxnSpPr/>
          <p:nvPr/>
        </p:nvCxnSpPr>
        <p:spPr>
          <a:xfrm>
            <a:off x="3299791" y="1057523"/>
            <a:ext cx="5952877" cy="2561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BA87521-61DD-4ED9-A0CC-12FD1C37A04B}"/>
              </a:ext>
            </a:extLst>
          </p:cNvPr>
          <p:cNvCxnSpPr/>
          <p:nvPr/>
        </p:nvCxnSpPr>
        <p:spPr>
          <a:xfrm flipV="1">
            <a:off x="7590848" y="4436828"/>
            <a:ext cx="1537249" cy="826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143C8DE-F7E9-4AC0-A275-E575B70359B6}"/>
              </a:ext>
            </a:extLst>
          </p:cNvPr>
          <p:cNvSpPr txBox="1"/>
          <p:nvPr/>
        </p:nvSpPr>
        <p:spPr>
          <a:xfrm>
            <a:off x="8094428" y="5324392"/>
            <a:ext cx="2456953" cy="738664"/>
          </a:xfrm>
          <a:prstGeom prst="rect">
            <a:avLst/>
          </a:prstGeom>
          <a:noFill/>
        </p:spPr>
        <p:txBody>
          <a:bodyPr wrap="square" rtlCol="0">
            <a:spAutoFit/>
          </a:bodyPr>
          <a:lstStyle/>
          <a:p>
            <a:r>
              <a:rPr lang="en-AU" sz="1400" dirty="0"/>
              <a:t>Aus. = .24*, Italy = .65***</a:t>
            </a:r>
          </a:p>
          <a:p>
            <a:r>
              <a:rPr lang="en-AU" sz="1400" dirty="0"/>
              <a:t>UK = .51***</a:t>
            </a:r>
          </a:p>
          <a:p>
            <a:r>
              <a:rPr lang="en-AU" sz="1400" dirty="0"/>
              <a:t>Private= .43***; Public= .45***</a:t>
            </a:r>
          </a:p>
        </p:txBody>
      </p:sp>
      <p:cxnSp>
        <p:nvCxnSpPr>
          <p:cNvPr id="37" name="Straight Arrow Connector 36">
            <a:extLst>
              <a:ext uri="{FF2B5EF4-FFF2-40B4-BE49-F238E27FC236}">
                <a16:creationId xmlns:a16="http://schemas.microsoft.com/office/drawing/2014/main" id="{ED40F090-F1B0-41FF-B682-717AB92E71B5}"/>
              </a:ext>
            </a:extLst>
          </p:cNvPr>
          <p:cNvCxnSpPr>
            <a:stCxn id="21" idx="7"/>
          </p:cNvCxnSpPr>
          <p:nvPr/>
        </p:nvCxnSpPr>
        <p:spPr>
          <a:xfrm flipV="1">
            <a:off x="7225567" y="2186609"/>
            <a:ext cx="365281" cy="2685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38BFEBC-CEAC-4B85-9329-8A7F4F28413D}"/>
              </a:ext>
            </a:extLst>
          </p:cNvPr>
          <p:cNvCxnSpPr/>
          <p:nvPr/>
        </p:nvCxnSpPr>
        <p:spPr>
          <a:xfrm>
            <a:off x="8517652" y="1594237"/>
            <a:ext cx="1331363" cy="1823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EA1A3F9-EE7E-4331-8AF1-20B5429747D0}"/>
              </a:ext>
            </a:extLst>
          </p:cNvPr>
          <p:cNvSpPr txBox="1"/>
          <p:nvPr/>
        </p:nvSpPr>
        <p:spPr>
          <a:xfrm>
            <a:off x="8836549" y="1817277"/>
            <a:ext cx="1627368" cy="1169551"/>
          </a:xfrm>
          <a:prstGeom prst="rect">
            <a:avLst/>
          </a:prstGeom>
          <a:noFill/>
        </p:spPr>
        <p:txBody>
          <a:bodyPr wrap="square" rtlCol="0">
            <a:spAutoFit/>
          </a:bodyPr>
          <a:lstStyle/>
          <a:p>
            <a:r>
              <a:rPr lang="en-AU" sz="1400" dirty="0"/>
              <a:t>Aus. = .32***</a:t>
            </a:r>
          </a:p>
          <a:p>
            <a:r>
              <a:rPr lang="en-AU" sz="1400" dirty="0"/>
              <a:t>Italy = .19**</a:t>
            </a:r>
          </a:p>
          <a:p>
            <a:r>
              <a:rPr lang="en-AU" sz="1400" dirty="0"/>
              <a:t>UK = .23***</a:t>
            </a:r>
          </a:p>
          <a:p>
            <a:r>
              <a:rPr lang="en-AU" sz="1400" dirty="0"/>
              <a:t>Private= .33***</a:t>
            </a:r>
          </a:p>
          <a:p>
            <a:r>
              <a:rPr lang="en-AU" sz="1400" dirty="0"/>
              <a:t>Public= .20***</a:t>
            </a:r>
          </a:p>
        </p:txBody>
      </p:sp>
      <p:sp>
        <p:nvSpPr>
          <p:cNvPr id="41" name="TextBox 40">
            <a:extLst>
              <a:ext uri="{FF2B5EF4-FFF2-40B4-BE49-F238E27FC236}">
                <a16:creationId xmlns:a16="http://schemas.microsoft.com/office/drawing/2014/main" id="{B459648D-89D8-4245-B0AB-1BA9BF41FB55}"/>
              </a:ext>
            </a:extLst>
          </p:cNvPr>
          <p:cNvSpPr txBox="1"/>
          <p:nvPr/>
        </p:nvSpPr>
        <p:spPr>
          <a:xfrm>
            <a:off x="7358930" y="4151040"/>
            <a:ext cx="1244382" cy="1169551"/>
          </a:xfrm>
          <a:prstGeom prst="rect">
            <a:avLst/>
          </a:prstGeom>
          <a:noFill/>
        </p:spPr>
        <p:txBody>
          <a:bodyPr wrap="square" rtlCol="0">
            <a:spAutoFit/>
          </a:bodyPr>
          <a:lstStyle/>
          <a:p>
            <a:r>
              <a:rPr lang="en-AU" sz="1400" dirty="0"/>
              <a:t>Aus. = .31**</a:t>
            </a:r>
          </a:p>
          <a:p>
            <a:r>
              <a:rPr lang="en-AU" sz="1400" dirty="0"/>
              <a:t>Italy = .01</a:t>
            </a:r>
          </a:p>
          <a:p>
            <a:r>
              <a:rPr lang="en-AU" sz="1400" dirty="0"/>
              <a:t>UK = .15</a:t>
            </a:r>
          </a:p>
          <a:p>
            <a:r>
              <a:rPr lang="en-AU" sz="1400" dirty="0"/>
              <a:t>Private= .12</a:t>
            </a:r>
          </a:p>
          <a:p>
            <a:r>
              <a:rPr lang="en-AU" sz="1400" dirty="0"/>
              <a:t>Public= .22***</a:t>
            </a:r>
          </a:p>
        </p:txBody>
      </p:sp>
    </p:spTree>
    <p:extLst>
      <p:ext uri="{BB962C8B-B14F-4D97-AF65-F5344CB8AC3E}">
        <p14:creationId xmlns:p14="http://schemas.microsoft.com/office/powerpoint/2010/main" val="215441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692CB1-6C64-4844-B95C-F70BF8FE868F}"/>
              </a:ext>
            </a:extLst>
          </p:cNvPr>
          <p:cNvSpPr>
            <a:spLocks noGrp="1"/>
          </p:cNvSpPr>
          <p:nvPr>
            <p:ph type="title"/>
          </p:nvPr>
        </p:nvSpPr>
        <p:spPr>
          <a:xfrm>
            <a:off x="838200" y="262393"/>
            <a:ext cx="10515600" cy="1428295"/>
          </a:xfrm>
        </p:spPr>
        <p:txBody>
          <a:bodyPr>
            <a:normAutofit fontScale="90000"/>
          </a:bodyPr>
          <a:lstStyle/>
          <a:p>
            <a:r>
              <a:rPr lang="en-AU" dirty="0"/>
              <a:t>Multi-level study: </a:t>
            </a:r>
            <a:r>
              <a:rPr lang="en-AU" sz="2200" dirty="0"/>
              <a:t>Farr-Wharton, B., Xerri, M &amp; Brunetto, Y (2021) Austerity, Staff Inadequacy, and Contracting-Out Social Services: How many Government Inquiries does it take to improve social policy outcomes in aged care? </a:t>
            </a:r>
            <a:r>
              <a:rPr lang="en-AU" sz="2200" i="1" dirty="0"/>
              <a:t>Australian Journal of Public Administration </a:t>
            </a:r>
            <a:r>
              <a:rPr lang="en-AU" sz="2200" u="sng" dirty="0">
                <a:hlinkClick r:id="rId2"/>
              </a:rPr>
              <a:t>https://onlinelibrary.wiley.com/doi/epdf/10.1111/1467-8500.12463</a:t>
            </a:r>
            <a:br>
              <a:rPr lang="en-AU" sz="2200" dirty="0"/>
            </a:br>
            <a:endParaRPr lang="en-AU" sz="2200" dirty="0"/>
          </a:p>
        </p:txBody>
      </p:sp>
      <p:sp>
        <p:nvSpPr>
          <p:cNvPr id="4" name="Content Placeholder 3">
            <a:extLst>
              <a:ext uri="{FF2B5EF4-FFF2-40B4-BE49-F238E27FC236}">
                <a16:creationId xmlns:a16="http://schemas.microsoft.com/office/drawing/2014/main" id="{846F748D-A77C-4859-BDE4-E26CB472D60B}"/>
              </a:ext>
            </a:extLst>
          </p:cNvPr>
          <p:cNvSpPr>
            <a:spLocks noGrp="1"/>
          </p:cNvSpPr>
          <p:nvPr>
            <p:ph sz="half" idx="1"/>
          </p:nvPr>
        </p:nvSpPr>
        <p:spPr>
          <a:xfrm>
            <a:off x="838200" y="1825624"/>
            <a:ext cx="5181600" cy="5032376"/>
          </a:xfrm>
        </p:spPr>
        <p:txBody>
          <a:bodyPr>
            <a:normAutofit fontScale="62500" lnSpcReduction="20000"/>
          </a:bodyPr>
          <a:lstStyle/>
          <a:p>
            <a:r>
              <a:rPr lang="en-AU" dirty="0"/>
              <a:t>Abstract:</a:t>
            </a:r>
          </a:p>
          <a:p>
            <a:pPr marL="0" indent="0">
              <a:buNone/>
            </a:pPr>
            <a:r>
              <a:rPr lang="en-AU" sz="3200" dirty="0"/>
              <a:t>This study examines policy implementation as it unfolds from policy, to the contractors and then to its impact on employees delivering the social service. </a:t>
            </a:r>
          </a:p>
          <a:p>
            <a:pPr marL="0" indent="0">
              <a:buNone/>
            </a:pPr>
            <a:r>
              <a:rPr lang="en-AU" sz="3200" dirty="0"/>
              <a:t>Multilevel statistical analysis is used to examine survey data from 36 contractors and 542 employees. The use of multilevel analysis provides a methodological tool and subsequent analysis new to the discipline of public administration.</a:t>
            </a:r>
          </a:p>
          <a:p>
            <a:pPr marL="0" indent="0">
              <a:buNone/>
            </a:pPr>
            <a:r>
              <a:rPr lang="en-AU" sz="3200" dirty="0"/>
              <a:t>The results indicate a strong positive association between resource (in)adequacy decision-making at the contractor level and employee outcomes. </a:t>
            </a:r>
          </a:p>
          <a:p>
            <a:pPr marL="0" indent="0">
              <a:buNone/>
            </a:pPr>
            <a:r>
              <a:rPr lang="en-AU" sz="3200" dirty="0"/>
              <a:t>The contribution of the paper is new evidence to support the widening of existing quality care indicators to include organisational support metrics for contractors</a:t>
            </a:r>
            <a:r>
              <a:rPr lang="en-AU" dirty="0"/>
              <a:t>.</a:t>
            </a:r>
          </a:p>
        </p:txBody>
      </p:sp>
      <p:sp>
        <p:nvSpPr>
          <p:cNvPr id="5" name="Content Placeholder 4">
            <a:extLst>
              <a:ext uri="{FF2B5EF4-FFF2-40B4-BE49-F238E27FC236}">
                <a16:creationId xmlns:a16="http://schemas.microsoft.com/office/drawing/2014/main" id="{29251CB8-08E0-482D-AD18-96E6A5F9A7BC}"/>
              </a:ext>
            </a:extLst>
          </p:cNvPr>
          <p:cNvSpPr>
            <a:spLocks noGrp="1"/>
          </p:cNvSpPr>
          <p:nvPr>
            <p:ph sz="half" idx="2"/>
          </p:nvPr>
        </p:nvSpPr>
        <p:spPr/>
        <p:txBody>
          <a:bodyPr>
            <a:normAutofit fontScale="62500" lnSpcReduction="20000"/>
          </a:bodyPr>
          <a:lstStyle/>
          <a:p>
            <a:r>
              <a:rPr lang="en-AU" dirty="0"/>
              <a:t>Process</a:t>
            </a:r>
          </a:p>
          <a:p>
            <a:r>
              <a:rPr lang="en-AU" dirty="0"/>
              <a:t>CEOs and/or Human Resource Managers of these residential aged care organisations were invited to participate by mail/email, and this was followed up with a phone call invitation. In all, three organisations signed up in Sydney (with a total of 16 separate facilities between them), 11 in Brisbane (each with one facility), and one in Perth (with nine facilities) – making a total of 36 residential aged care facilities where data collection took place. </a:t>
            </a:r>
          </a:p>
          <a:p>
            <a:r>
              <a:rPr lang="en-AU" dirty="0"/>
              <a:t>Survey data were collected in person via site visits. Where possible, researchers visited each site over a 2-day period from morning to evening shift change, and SLBs in each facility were invited to complete the survey in their lunch/break time or prior to starting their shift. </a:t>
            </a:r>
          </a:p>
          <a:p>
            <a:r>
              <a:rPr lang="en-AU" dirty="0"/>
              <a:t>Took 2 years to develop, collect and analyse data</a:t>
            </a:r>
          </a:p>
        </p:txBody>
      </p:sp>
    </p:spTree>
    <p:extLst>
      <p:ext uri="{BB962C8B-B14F-4D97-AF65-F5344CB8AC3E}">
        <p14:creationId xmlns:p14="http://schemas.microsoft.com/office/powerpoint/2010/main" val="2343853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A1765F-F5ED-4A0D-A072-FCFB41AD7CFC}"/>
              </a:ext>
            </a:extLst>
          </p:cNvPr>
          <p:cNvPicPr>
            <a:picLocks noChangeAspect="1"/>
          </p:cNvPicPr>
          <p:nvPr/>
        </p:nvPicPr>
        <p:blipFill>
          <a:blip r:embed="rId2"/>
          <a:stretch>
            <a:fillRect/>
          </a:stretch>
        </p:blipFill>
        <p:spPr>
          <a:xfrm rot="5400000">
            <a:off x="2557337" y="-1080383"/>
            <a:ext cx="6374959" cy="9501808"/>
          </a:xfrm>
          <a:prstGeom prst="rect">
            <a:avLst/>
          </a:prstGeom>
        </p:spPr>
      </p:pic>
    </p:spTree>
    <p:extLst>
      <p:ext uri="{BB962C8B-B14F-4D97-AF65-F5344CB8AC3E}">
        <p14:creationId xmlns:p14="http://schemas.microsoft.com/office/powerpoint/2010/main" val="457770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F3FF-6C41-4739-A224-AEFE99E6E191}"/>
              </a:ext>
            </a:extLst>
          </p:cNvPr>
          <p:cNvSpPr>
            <a:spLocks noGrp="1"/>
          </p:cNvSpPr>
          <p:nvPr>
            <p:ph type="title"/>
          </p:nvPr>
        </p:nvSpPr>
        <p:spPr/>
        <p:txBody>
          <a:bodyPr/>
          <a:lstStyle/>
          <a:p>
            <a:r>
              <a:rPr lang="en-AU" dirty="0"/>
              <a:t>Summary</a:t>
            </a:r>
          </a:p>
        </p:txBody>
      </p:sp>
      <p:sp>
        <p:nvSpPr>
          <p:cNvPr id="3" name="Content Placeholder 2">
            <a:extLst>
              <a:ext uri="{FF2B5EF4-FFF2-40B4-BE49-F238E27FC236}">
                <a16:creationId xmlns:a16="http://schemas.microsoft.com/office/drawing/2014/main" id="{003FE5E2-1BF7-46B9-8248-1B1C1833A55B}"/>
              </a:ext>
            </a:extLst>
          </p:cNvPr>
          <p:cNvSpPr>
            <a:spLocks noGrp="1"/>
          </p:cNvSpPr>
          <p:nvPr>
            <p:ph idx="1"/>
          </p:nvPr>
        </p:nvSpPr>
        <p:spPr/>
        <p:txBody>
          <a:bodyPr/>
          <a:lstStyle/>
          <a:p>
            <a:r>
              <a:rPr lang="en-AU" dirty="0"/>
              <a:t>Research design should fit the research question</a:t>
            </a:r>
          </a:p>
          <a:p>
            <a:r>
              <a:rPr lang="en-AU" dirty="0"/>
              <a:t>It achieving impact is important to you, you have to sacrifice “publish ability’ to some extent to deliver benefits to the organisation </a:t>
            </a:r>
          </a:p>
        </p:txBody>
      </p:sp>
    </p:spTree>
    <p:extLst>
      <p:ext uri="{BB962C8B-B14F-4D97-AF65-F5344CB8AC3E}">
        <p14:creationId xmlns:p14="http://schemas.microsoft.com/office/powerpoint/2010/main" val="224983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3A8F-2561-4E47-9027-9C50AFD15F23}"/>
              </a:ext>
            </a:extLst>
          </p:cNvPr>
          <p:cNvSpPr>
            <a:spLocks noGrp="1"/>
          </p:cNvSpPr>
          <p:nvPr>
            <p:ph type="title"/>
          </p:nvPr>
        </p:nvSpPr>
        <p:spPr/>
        <p:txBody>
          <a:bodyPr/>
          <a:lstStyle/>
          <a:p>
            <a:r>
              <a:rPr lang="en-AU" dirty="0"/>
              <a:t>What is research design?</a:t>
            </a:r>
          </a:p>
        </p:txBody>
      </p:sp>
      <p:sp>
        <p:nvSpPr>
          <p:cNvPr id="3" name="Content Placeholder 2">
            <a:extLst>
              <a:ext uri="{FF2B5EF4-FFF2-40B4-BE49-F238E27FC236}">
                <a16:creationId xmlns:a16="http://schemas.microsoft.com/office/drawing/2014/main" id="{B935B5A9-600D-487A-9667-1AAC14952C17}"/>
              </a:ext>
            </a:extLst>
          </p:cNvPr>
          <p:cNvSpPr>
            <a:spLocks noGrp="1"/>
          </p:cNvSpPr>
          <p:nvPr>
            <p:ph idx="1"/>
          </p:nvPr>
        </p:nvSpPr>
        <p:spPr>
          <a:xfrm>
            <a:off x="838200" y="1690688"/>
            <a:ext cx="6055581" cy="4486275"/>
          </a:xfrm>
        </p:spPr>
        <p:txBody>
          <a:bodyPr/>
          <a:lstStyle/>
          <a:p>
            <a:r>
              <a:rPr lang="en-AU" dirty="0"/>
              <a:t>Research design is a blueprint (a plan) guiding how a specific research question is answered. </a:t>
            </a:r>
          </a:p>
          <a:p>
            <a:r>
              <a:rPr lang="en-AU" dirty="0"/>
              <a:t>It guides how the research problem is interpreted, and the theoretical and methodological lenses used to collect, analyse and interpret data to address the research problem.</a:t>
            </a:r>
          </a:p>
          <a:p>
            <a:pPr marL="0" indent="0">
              <a:buNone/>
            </a:pPr>
            <a:endParaRPr lang="en-AU" dirty="0"/>
          </a:p>
        </p:txBody>
      </p:sp>
      <p:pic>
        <p:nvPicPr>
          <p:cNvPr id="5" name="Picture 4">
            <a:extLst>
              <a:ext uri="{FF2B5EF4-FFF2-40B4-BE49-F238E27FC236}">
                <a16:creationId xmlns:a16="http://schemas.microsoft.com/office/drawing/2014/main" id="{6470D735-FF30-4B23-A9E8-EDFD261C41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36315" y="365125"/>
            <a:ext cx="4185985" cy="6127750"/>
          </a:xfrm>
          <a:prstGeom prst="rect">
            <a:avLst/>
          </a:prstGeom>
        </p:spPr>
      </p:pic>
      <p:sp>
        <p:nvSpPr>
          <p:cNvPr id="6" name="TextBox 5">
            <a:extLst>
              <a:ext uri="{FF2B5EF4-FFF2-40B4-BE49-F238E27FC236}">
                <a16:creationId xmlns:a16="http://schemas.microsoft.com/office/drawing/2014/main" id="{7DEE986F-0032-47B4-81E4-D8D450D55083}"/>
              </a:ext>
            </a:extLst>
          </p:cNvPr>
          <p:cNvSpPr txBox="1"/>
          <p:nvPr/>
        </p:nvSpPr>
        <p:spPr>
          <a:xfrm>
            <a:off x="8221649" y="7107398"/>
            <a:ext cx="3493917" cy="230832"/>
          </a:xfrm>
          <a:prstGeom prst="rect">
            <a:avLst/>
          </a:prstGeom>
          <a:noFill/>
        </p:spPr>
        <p:txBody>
          <a:bodyPr wrap="square" rtlCol="0">
            <a:spAutoFit/>
          </a:bodyPr>
          <a:lstStyle/>
          <a:p>
            <a:r>
              <a:rPr lang="en-AU" sz="900">
                <a:hlinkClick r:id="rId3" tooltip="https://courses.lumenlearning.com/suny-information-lit-user-guide/chapter/plan/"/>
              </a:rPr>
              <a:t>This Photo</a:t>
            </a:r>
            <a:r>
              <a:rPr lang="en-AU" sz="900"/>
              <a:t> by Unknown Author is licensed under </a:t>
            </a:r>
            <a:r>
              <a:rPr lang="en-AU" sz="900">
                <a:hlinkClick r:id="rId4" tooltip="https://creativecommons.org/licenses/by-nc-sa/3.0/"/>
              </a:rPr>
              <a:t>CC BY-SA-NC</a:t>
            </a:r>
            <a:endParaRPr lang="en-AU" sz="900"/>
          </a:p>
        </p:txBody>
      </p:sp>
    </p:spTree>
    <p:extLst>
      <p:ext uri="{BB962C8B-B14F-4D97-AF65-F5344CB8AC3E}">
        <p14:creationId xmlns:p14="http://schemas.microsoft.com/office/powerpoint/2010/main" val="127366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C49384-CE5A-4C80-A589-C28B7B19A57B}"/>
              </a:ext>
            </a:extLst>
          </p:cNvPr>
          <p:cNvSpPr>
            <a:spLocks noGrp="1"/>
          </p:cNvSpPr>
          <p:nvPr>
            <p:ph type="title"/>
          </p:nvPr>
        </p:nvSpPr>
        <p:spPr/>
        <p:txBody>
          <a:bodyPr/>
          <a:lstStyle/>
          <a:p>
            <a:r>
              <a:rPr lang="en-AU" dirty="0"/>
              <a:t>The process begins with reflection to answer the following questions:</a:t>
            </a:r>
          </a:p>
        </p:txBody>
      </p:sp>
      <p:sp>
        <p:nvSpPr>
          <p:cNvPr id="4" name="Content Placeholder 3">
            <a:extLst>
              <a:ext uri="{FF2B5EF4-FFF2-40B4-BE49-F238E27FC236}">
                <a16:creationId xmlns:a16="http://schemas.microsoft.com/office/drawing/2014/main" id="{88B6CA69-7F63-464C-8818-3D531D0BF86E}"/>
              </a:ext>
            </a:extLst>
          </p:cNvPr>
          <p:cNvSpPr>
            <a:spLocks noGrp="1"/>
          </p:cNvSpPr>
          <p:nvPr>
            <p:ph idx="1"/>
          </p:nvPr>
        </p:nvSpPr>
        <p:spPr/>
        <p:txBody>
          <a:bodyPr/>
          <a:lstStyle/>
          <a:p>
            <a:r>
              <a:rPr lang="en-AU" sz="3200" b="1" dirty="0"/>
              <a:t>What is the research problem?</a:t>
            </a:r>
          </a:p>
          <a:p>
            <a:r>
              <a:rPr lang="en-AU" sz="3200" b="1" dirty="0"/>
              <a:t>Does this thesis sit within management or psychology or public administration? </a:t>
            </a:r>
          </a:p>
          <a:p>
            <a:endParaRPr lang="en-AU" dirty="0"/>
          </a:p>
          <a:p>
            <a:pPr marL="0" indent="0">
              <a:buNone/>
            </a:pPr>
            <a:r>
              <a:rPr lang="en-AU" dirty="0"/>
              <a:t> The answers will shape how you frame your theoretical framework, which will then inform the methodological framework. </a:t>
            </a:r>
          </a:p>
          <a:p>
            <a:pPr marL="0" indent="0">
              <a:buNone/>
            </a:pPr>
            <a:endParaRPr lang="en-AU" dirty="0"/>
          </a:p>
          <a:p>
            <a:pPr marL="0" indent="0">
              <a:buNone/>
            </a:pPr>
            <a:r>
              <a:rPr lang="en-AU" dirty="0"/>
              <a:t>This workshop will examine how to answer these questions using standard research protocols. </a:t>
            </a:r>
          </a:p>
          <a:p>
            <a:endParaRPr lang="en-AU" dirty="0"/>
          </a:p>
        </p:txBody>
      </p:sp>
    </p:spTree>
    <p:extLst>
      <p:ext uri="{BB962C8B-B14F-4D97-AF65-F5344CB8AC3E}">
        <p14:creationId xmlns:p14="http://schemas.microsoft.com/office/powerpoint/2010/main" val="250218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1F33D8E-2DB2-4ABA-BEF7-4762211F0F50}"/>
              </a:ext>
            </a:extLst>
          </p:cNvPr>
          <p:cNvGraphicFramePr>
            <a:graphicFrameLocks noGrp="1"/>
          </p:cNvGraphicFramePr>
          <p:nvPr>
            <p:extLst>
              <p:ext uri="{D42A27DB-BD31-4B8C-83A1-F6EECF244321}">
                <p14:modId xmlns:p14="http://schemas.microsoft.com/office/powerpoint/2010/main" val="2018356113"/>
              </p:ext>
            </p:extLst>
          </p:nvPr>
        </p:nvGraphicFramePr>
        <p:xfrm>
          <a:off x="772998" y="755226"/>
          <a:ext cx="10737132" cy="6400800"/>
        </p:xfrm>
        <a:graphic>
          <a:graphicData uri="http://schemas.openxmlformats.org/drawingml/2006/table">
            <a:tbl>
              <a:tblPr firstRow="1" bandRow="1">
                <a:tableStyleId>{5C22544A-7EE6-4342-B048-85BDC9FD1C3A}</a:tableStyleId>
              </a:tblPr>
              <a:tblGrid>
                <a:gridCol w="2684283">
                  <a:extLst>
                    <a:ext uri="{9D8B030D-6E8A-4147-A177-3AD203B41FA5}">
                      <a16:colId xmlns:a16="http://schemas.microsoft.com/office/drawing/2014/main" val="1359772348"/>
                    </a:ext>
                  </a:extLst>
                </a:gridCol>
                <a:gridCol w="2684283">
                  <a:extLst>
                    <a:ext uri="{9D8B030D-6E8A-4147-A177-3AD203B41FA5}">
                      <a16:colId xmlns:a16="http://schemas.microsoft.com/office/drawing/2014/main" val="3752978636"/>
                    </a:ext>
                  </a:extLst>
                </a:gridCol>
                <a:gridCol w="2684283">
                  <a:extLst>
                    <a:ext uri="{9D8B030D-6E8A-4147-A177-3AD203B41FA5}">
                      <a16:colId xmlns:a16="http://schemas.microsoft.com/office/drawing/2014/main" val="187198754"/>
                    </a:ext>
                  </a:extLst>
                </a:gridCol>
                <a:gridCol w="2684283">
                  <a:extLst>
                    <a:ext uri="{9D8B030D-6E8A-4147-A177-3AD203B41FA5}">
                      <a16:colId xmlns:a16="http://schemas.microsoft.com/office/drawing/2014/main" val="1560075063"/>
                    </a:ext>
                  </a:extLst>
                </a:gridCol>
              </a:tblGrid>
              <a:tr h="353794">
                <a:tc>
                  <a:txBody>
                    <a:bodyPr/>
                    <a:lstStyle/>
                    <a:p>
                      <a:r>
                        <a:rPr lang="en-AU" dirty="0"/>
                        <a:t>Thesis Components</a:t>
                      </a:r>
                    </a:p>
                  </a:txBody>
                  <a:tcPr/>
                </a:tc>
                <a:tc>
                  <a:txBody>
                    <a:bodyPr/>
                    <a:lstStyle/>
                    <a:p>
                      <a:r>
                        <a:rPr lang="en-AU" dirty="0"/>
                        <a:t>Psychology discipline</a:t>
                      </a:r>
                    </a:p>
                  </a:txBody>
                  <a:tcPr/>
                </a:tc>
                <a:tc>
                  <a:txBody>
                    <a:bodyPr/>
                    <a:lstStyle/>
                    <a:p>
                      <a:r>
                        <a:rPr lang="en-AU" dirty="0"/>
                        <a:t>Management disciplines</a:t>
                      </a:r>
                    </a:p>
                  </a:txBody>
                  <a:tcPr/>
                </a:tc>
                <a:tc>
                  <a:txBody>
                    <a:bodyPr/>
                    <a:lstStyle/>
                    <a:p>
                      <a:r>
                        <a:rPr lang="en-AU" dirty="0"/>
                        <a:t>Public Administration</a:t>
                      </a:r>
                    </a:p>
                  </a:txBody>
                  <a:tcPr/>
                </a:tc>
                <a:extLst>
                  <a:ext uri="{0D108BD9-81ED-4DB2-BD59-A6C34878D82A}">
                    <a16:rowId xmlns:a16="http://schemas.microsoft.com/office/drawing/2014/main" val="2216745073"/>
                  </a:ext>
                </a:extLst>
              </a:tr>
              <a:tr h="353794">
                <a:tc>
                  <a:txBody>
                    <a:bodyPr/>
                    <a:lstStyle/>
                    <a:p>
                      <a:r>
                        <a:rPr lang="en-AU" dirty="0"/>
                        <a:t>Theoretical framework</a:t>
                      </a:r>
                    </a:p>
                  </a:txBody>
                  <a:tcPr/>
                </a:tc>
                <a:tc>
                  <a:txBody>
                    <a:bodyPr/>
                    <a:lstStyle/>
                    <a:p>
                      <a:r>
                        <a:rPr lang="en-AU" dirty="0"/>
                        <a:t>mentioned</a:t>
                      </a:r>
                    </a:p>
                  </a:txBody>
                  <a:tcPr/>
                </a:tc>
                <a:tc>
                  <a:txBody>
                    <a:bodyPr/>
                    <a:lstStyle/>
                    <a:p>
                      <a:r>
                        <a:rPr lang="en-AU" dirty="0"/>
                        <a:t>Only the good ones</a:t>
                      </a:r>
                    </a:p>
                  </a:txBody>
                  <a:tcPr/>
                </a:tc>
                <a:tc>
                  <a:txBody>
                    <a:bodyPr/>
                    <a:lstStyle/>
                    <a:p>
                      <a:r>
                        <a:rPr lang="en-AU" dirty="0"/>
                        <a:t>Strong theoretical component</a:t>
                      </a:r>
                    </a:p>
                  </a:txBody>
                  <a:tcPr/>
                </a:tc>
                <a:extLst>
                  <a:ext uri="{0D108BD9-81ED-4DB2-BD59-A6C34878D82A}">
                    <a16:rowId xmlns:a16="http://schemas.microsoft.com/office/drawing/2014/main" val="2463485797"/>
                  </a:ext>
                </a:extLst>
              </a:tr>
              <a:tr h="353794">
                <a:tc>
                  <a:txBody>
                    <a:bodyPr/>
                    <a:lstStyle/>
                    <a:p>
                      <a:r>
                        <a:rPr lang="en-AU" dirty="0"/>
                        <a:t>Conceptual framework </a:t>
                      </a:r>
                    </a:p>
                  </a:txBody>
                  <a:tcPr/>
                </a:tc>
                <a:tc>
                  <a:txBody>
                    <a:bodyPr/>
                    <a:lstStyle/>
                    <a:p>
                      <a:r>
                        <a:rPr lang="en-AU" dirty="0"/>
                        <a:t>1 chapter</a:t>
                      </a:r>
                    </a:p>
                  </a:txBody>
                  <a:tcPr/>
                </a:tc>
                <a:tc>
                  <a:txBody>
                    <a:bodyPr/>
                    <a:lstStyle/>
                    <a:p>
                      <a:r>
                        <a:rPr lang="en-AU" dirty="0"/>
                        <a:t>1 chapter</a:t>
                      </a:r>
                    </a:p>
                  </a:txBody>
                  <a:tcPr/>
                </a:tc>
                <a:tc>
                  <a:txBody>
                    <a:bodyPr/>
                    <a:lstStyle/>
                    <a:p>
                      <a:r>
                        <a:rPr lang="en-AU" dirty="0"/>
                        <a:t>1 chapter</a:t>
                      </a:r>
                    </a:p>
                  </a:txBody>
                  <a:tcPr/>
                </a:tc>
                <a:extLst>
                  <a:ext uri="{0D108BD9-81ED-4DB2-BD59-A6C34878D82A}">
                    <a16:rowId xmlns:a16="http://schemas.microsoft.com/office/drawing/2014/main" val="1161062659"/>
                  </a:ext>
                </a:extLst>
              </a:tr>
              <a:tr h="353794">
                <a:tc>
                  <a:txBody>
                    <a:bodyPr/>
                    <a:lstStyle/>
                    <a:p>
                      <a:r>
                        <a:rPr lang="en-AU" dirty="0"/>
                        <a:t>Methods</a:t>
                      </a:r>
                    </a:p>
                  </a:txBody>
                  <a:tcPr/>
                </a:tc>
                <a:tc>
                  <a:txBody>
                    <a:bodyPr/>
                    <a:lstStyle/>
                    <a:p>
                      <a:r>
                        <a:rPr lang="en-AU" dirty="0"/>
                        <a:t>Multi-study with different aims, backgrounds, methods, results and discussion </a:t>
                      </a:r>
                    </a:p>
                  </a:txBody>
                  <a:tcPr/>
                </a:tc>
                <a:tc>
                  <a:txBody>
                    <a:bodyPr/>
                    <a:lstStyle/>
                    <a:p>
                      <a:r>
                        <a:rPr lang="en-AU" dirty="0"/>
                        <a:t>One study only – either quantitative or qualitative or pragmatic</a:t>
                      </a:r>
                    </a:p>
                  </a:txBody>
                  <a:tcPr/>
                </a:tc>
                <a:tc>
                  <a:txBody>
                    <a:bodyPr/>
                    <a:lstStyle/>
                    <a:p>
                      <a:r>
                        <a:rPr lang="en-AU" dirty="0"/>
                        <a:t>Usually qualitative (document analysis), or if the theme is policy implementation, then there might be a qualitative and quantitative component</a:t>
                      </a:r>
                    </a:p>
                  </a:txBody>
                  <a:tcPr/>
                </a:tc>
                <a:extLst>
                  <a:ext uri="{0D108BD9-81ED-4DB2-BD59-A6C34878D82A}">
                    <a16:rowId xmlns:a16="http://schemas.microsoft.com/office/drawing/2014/main" val="2421746214"/>
                  </a:ext>
                </a:extLst>
              </a:tr>
              <a:tr h="353794">
                <a:tc>
                  <a:txBody>
                    <a:bodyPr/>
                    <a:lstStyle/>
                    <a:p>
                      <a:r>
                        <a:rPr lang="en-AU" dirty="0"/>
                        <a:t>Context</a:t>
                      </a:r>
                    </a:p>
                  </a:txBody>
                  <a:tcPr/>
                </a:tc>
                <a:tc>
                  <a:txBody>
                    <a:bodyPr/>
                    <a:lstStyle/>
                    <a:p>
                      <a:r>
                        <a:rPr lang="en-AU" dirty="0"/>
                        <a:t>Not as important</a:t>
                      </a:r>
                    </a:p>
                  </a:txBody>
                  <a:tcPr/>
                </a:tc>
                <a:tc>
                  <a:txBody>
                    <a:bodyPr/>
                    <a:lstStyle/>
                    <a:p>
                      <a:r>
                        <a:rPr lang="en-AU" dirty="0"/>
                        <a:t>Mainly in the Method section</a:t>
                      </a:r>
                    </a:p>
                  </a:txBody>
                  <a:tcPr/>
                </a:tc>
                <a:tc>
                  <a:txBody>
                    <a:bodyPr/>
                    <a:lstStyle/>
                    <a:p>
                      <a:r>
                        <a:rPr lang="en-AU" dirty="0"/>
                        <a:t>Very important – can be a separate chapter</a:t>
                      </a:r>
                    </a:p>
                  </a:txBody>
                  <a:tcPr/>
                </a:tc>
                <a:extLst>
                  <a:ext uri="{0D108BD9-81ED-4DB2-BD59-A6C34878D82A}">
                    <a16:rowId xmlns:a16="http://schemas.microsoft.com/office/drawing/2014/main" val="3493025153"/>
                  </a:ext>
                </a:extLst>
              </a:tr>
              <a:tr h="353794">
                <a:tc>
                  <a:txBody>
                    <a:bodyPr/>
                    <a:lstStyle/>
                    <a:p>
                      <a:r>
                        <a:rPr lang="en-AU" dirty="0"/>
                        <a:t>FOCUS is on: </a:t>
                      </a:r>
                    </a:p>
                  </a:txBody>
                  <a:tcPr/>
                </a:tc>
                <a:tc>
                  <a:txBody>
                    <a:bodyPr/>
                    <a:lstStyle/>
                    <a:p>
                      <a:r>
                        <a:rPr lang="en-AU" dirty="0"/>
                        <a:t>A good thesis demonstrates the highest level of methodological proficiency. Theory and concept development are still important, but do not dominate the  </a:t>
                      </a:r>
                    </a:p>
                  </a:txBody>
                  <a:tcPr/>
                </a:tc>
                <a:tc>
                  <a:txBody>
                    <a:bodyPr/>
                    <a:lstStyle/>
                    <a:p>
                      <a:r>
                        <a:rPr lang="en-AU" dirty="0"/>
                        <a:t>A good thesis has a theoretical chapter, followed by a conceptual chapter, followed by a methodology chapter usually using one or two (mixed) methods </a:t>
                      </a:r>
                    </a:p>
                  </a:txBody>
                  <a:tcPr/>
                </a:tc>
                <a:tc>
                  <a:txBody>
                    <a:bodyPr/>
                    <a:lstStyle/>
                    <a:p>
                      <a:r>
                        <a:rPr lang="en-AU" dirty="0"/>
                        <a:t>A good thesis has a very strong theoretical public administration framework underpinning the argument, followed by conceptual framework and methodology</a:t>
                      </a:r>
                    </a:p>
                  </a:txBody>
                  <a:tcPr/>
                </a:tc>
                <a:extLst>
                  <a:ext uri="{0D108BD9-81ED-4DB2-BD59-A6C34878D82A}">
                    <a16:rowId xmlns:a16="http://schemas.microsoft.com/office/drawing/2014/main" val="847218449"/>
                  </a:ext>
                </a:extLst>
              </a:tr>
              <a:tr h="353794">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2050849931"/>
                  </a:ext>
                </a:extLst>
              </a:tr>
            </a:tbl>
          </a:graphicData>
        </a:graphic>
      </p:graphicFrame>
      <p:sp>
        <p:nvSpPr>
          <p:cNvPr id="5" name="TextBox 4">
            <a:extLst>
              <a:ext uri="{FF2B5EF4-FFF2-40B4-BE49-F238E27FC236}">
                <a16:creationId xmlns:a16="http://schemas.microsoft.com/office/drawing/2014/main" id="{A811BEB4-DF09-4AF1-A446-6F7A7B6EF133}"/>
              </a:ext>
            </a:extLst>
          </p:cNvPr>
          <p:cNvSpPr txBox="1"/>
          <p:nvPr/>
        </p:nvSpPr>
        <p:spPr>
          <a:xfrm>
            <a:off x="65988" y="94268"/>
            <a:ext cx="12126012" cy="369332"/>
          </a:xfrm>
          <a:prstGeom prst="rect">
            <a:avLst/>
          </a:prstGeom>
          <a:noFill/>
        </p:spPr>
        <p:txBody>
          <a:bodyPr wrap="square" rtlCol="0">
            <a:spAutoFit/>
          </a:bodyPr>
          <a:lstStyle/>
          <a:p>
            <a:r>
              <a:rPr lang="en-AU" b="1" dirty="0"/>
              <a:t>Similarities and differences across theses based on Psychology, Management (HR, Supply Chain etc) and Public Administration  </a:t>
            </a:r>
          </a:p>
        </p:txBody>
      </p:sp>
    </p:spTree>
    <p:extLst>
      <p:ext uri="{BB962C8B-B14F-4D97-AF65-F5344CB8AC3E}">
        <p14:creationId xmlns:p14="http://schemas.microsoft.com/office/powerpoint/2010/main" val="402054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earch Process">
            <a:extLst>
              <a:ext uri="{FF2B5EF4-FFF2-40B4-BE49-F238E27FC236}">
                <a16:creationId xmlns:a16="http://schemas.microsoft.com/office/drawing/2014/main" id="{315C3E27-9713-4C79-88A6-24AC8F9099E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4441" y="0"/>
            <a:ext cx="10821725" cy="5986732"/>
          </a:xfrm>
          <a:prstGeom prst="rect">
            <a:avLst/>
          </a:prstGeom>
          <a:noFill/>
          <a:ln>
            <a:noFill/>
          </a:ln>
        </p:spPr>
      </p:pic>
    </p:spTree>
    <p:extLst>
      <p:ext uri="{BB962C8B-B14F-4D97-AF65-F5344CB8AC3E}">
        <p14:creationId xmlns:p14="http://schemas.microsoft.com/office/powerpoint/2010/main" val="164178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r>
              <a:rPr lang="en-US" b="1" dirty="0">
                <a:solidFill>
                  <a:srgbClr val="264886"/>
                </a:solidFill>
              </a:rPr>
              <a:t>Steps to construct a literature review</a:t>
            </a:r>
          </a:p>
        </p:txBody>
      </p:sp>
      <p:sp>
        <p:nvSpPr>
          <p:cNvPr id="3" name="TextBox 2"/>
          <p:cNvSpPr txBox="1"/>
          <p:nvPr/>
        </p:nvSpPr>
        <p:spPr>
          <a:xfrm>
            <a:off x="2100775" y="1617786"/>
            <a:ext cx="7807570" cy="3693319"/>
          </a:xfrm>
          <a:prstGeom prst="rect">
            <a:avLst/>
          </a:prstGeom>
          <a:noFill/>
        </p:spPr>
        <p:txBody>
          <a:bodyPr wrap="square" rtlCol="0">
            <a:spAutoFit/>
          </a:bodyPr>
          <a:lstStyle/>
          <a:p>
            <a:pPr marL="342900" indent="-342900">
              <a:buFont typeface="+mj-lt"/>
              <a:buAutoNum type="arabicPeriod"/>
            </a:pPr>
            <a:r>
              <a:rPr lang="en-AU" sz="2400" dirty="0"/>
              <a:t>Search journal databases, books, reports to find similar/related studies (white and grey literature)</a:t>
            </a:r>
          </a:p>
          <a:p>
            <a:pPr marL="342900" indent="-342900">
              <a:buFont typeface="+mj-lt"/>
              <a:buAutoNum type="arabicPeriod"/>
            </a:pPr>
            <a:r>
              <a:rPr lang="en-AU" sz="2400" dirty="0"/>
              <a:t>Assess quality and relevancy of collected sources (journal articles, books, </a:t>
            </a:r>
            <a:r>
              <a:rPr lang="en-AU" sz="2400" dirty="0" err="1"/>
              <a:t>etc</a:t>
            </a:r>
            <a:r>
              <a:rPr lang="en-AU" sz="2400" dirty="0"/>
              <a:t>)</a:t>
            </a:r>
          </a:p>
          <a:p>
            <a:pPr marL="342900" indent="-342900">
              <a:buFont typeface="+mj-lt"/>
              <a:buAutoNum type="arabicPeriod"/>
            </a:pPr>
            <a:r>
              <a:rPr lang="en-AU" sz="2400" dirty="0"/>
              <a:t>Summarise key findings related to potential causes of the problem</a:t>
            </a:r>
          </a:p>
          <a:p>
            <a:pPr marL="342900" indent="-342900">
              <a:buFont typeface="+mj-lt"/>
              <a:buAutoNum type="arabicPeriod"/>
            </a:pPr>
            <a:r>
              <a:rPr lang="en-AU" sz="2400" dirty="0"/>
              <a:t>Construct analytical ‘mind map’ or conceptual framework that orders and links the themes and information in a logical order</a:t>
            </a:r>
          </a:p>
          <a:p>
            <a:pPr marL="342900" indent="-342900">
              <a:buFont typeface="+mj-lt"/>
              <a:buAutoNum type="arabicPeriod"/>
            </a:pPr>
            <a:endParaRPr lang="en-AU" dirty="0"/>
          </a:p>
        </p:txBody>
      </p:sp>
    </p:spTree>
    <p:extLst>
      <p:ext uri="{BB962C8B-B14F-4D97-AF65-F5344CB8AC3E}">
        <p14:creationId xmlns:p14="http://schemas.microsoft.com/office/powerpoint/2010/main" val="267028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2-16 at 10.42.09 am.png"/>
          <p:cNvPicPr>
            <a:picLocks noChangeAspect="1"/>
          </p:cNvPicPr>
          <p:nvPr/>
        </p:nvPicPr>
        <p:blipFill>
          <a:blip r:embed="rId3"/>
          <a:stretch>
            <a:fillRect/>
          </a:stretch>
        </p:blipFill>
        <p:spPr>
          <a:xfrm>
            <a:off x="1524001" y="1"/>
            <a:ext cx="9059337" cy="6857999"/>
          </a:xfrm>
          <a:prstGeom prst="rect">
            <a:avLst/>
          </a:prstGeom>
        </p:spPr>
      </p:pic>
      <p:sp>
        <p:nvSpPr>
          <p:cNvPr id="4" name="Title 3"/>
          <p:cNvSpPr>
            <a:spLocks noGrp="1"/>
          </p:cNvSpPr>
          <p:nvPr>
            <p:ph type="title"/>
          </p:nvPr>
        </p:nvSpPr>
        <p:spPr>
          <a:xfrm>
            <a:off x="1524001" y="126476"/>
            <a:ext cx="9059337" cy="1103234"/>
          </a:xfrm>
          <a:solidFill>
            <a:schemeClr val="bg1"/>
          </a:solidFill>
        </p:spPr>
        <p:txBody>
          <a:bodyPr vert="horz" lIns="91440" tIns="45720" rIns="91440" bIns="45720" rtlCol="0" anchor="ctr">
            <a:normAutofit/>
          </a:bodyPr>
          <a:lstStyle/>
          <a:p>
            <a:r>
              <a:rPr lang="en-US" b="1" dirty="0">
                <a:solidFill>
                  <a:srgbClr val="264886"/>
                </a:solidFill>
              </a:rPr>
              <a:t>Critiquing research</a:t>
            </a:r>
          </a:p>
        </p:txBody>
      </p:sp>
    </p:spTree>
    <p:extLst>
      <p:ext uri="{BB962C8B-B14F-4D97-AF65-F5344CB8AC3E}">
        <p14:creationId xmlns:p14="http://schemas.microsoft.com/office/powerpoint/2010/main" val="171028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9A45-43F2-42FE-BAEB-AAC30A04C57F}"/>
              </a:ext>
            </a:extLst>
          </p:cNvPr>
          <p:cNvSpPr>
            <a:spLocks noGrp="1"/>
          </p:cNvSpPr>
          <p:nvPr>
            <p:ph type="title"/>
          </p:nvPr>
        </p:nvSpPr>
        <p:spPr>
          <a:xfrm>
            <a:off x="838200" y="365125"/>
            <a:ext cx="7152861" cy="1325563"/>
          </a:xfrm>
        </p:spPr>
        <p:txBody>
          <a:bodyPr/>
          <a:lstStyle/>
          <a:p>
            <a:r>
              <a:rPr lang="en-AU" dirty="0"/>
              <a:t>After reviewing the literature, a researcher must find the gap</a:t>
            </a:r>
          </a:p>
        </p:txBody>
      </p:sp>
      <p:sp>
        <p:nvSpPr>
          <p:cNvPr id="3" name="Content Placeholder 2">
            <a:extLst>
              <a:ext uri="{FF2B5EF4-FFF2-40B4-BE49-F238E27FC236}">
                <a16:creationId xmlns:a16="http://schemas.microsoft.com/office/drawing/2014/main" id="{8D991156-F839-4A86-829C-01278E8F8924}"/>
              </a:ext>
            </a:extLst>
          </p:cNvPr>
          <p:cNvSpPr>
            <a:spLocks noGrp="1"/>
          </p:cNvSpPr>
          <p:nvPr>
            <p:ph idx="1"/>
          </p:nvPr>
        </p:nvSpPr>
        <p:spPr>
          <a:xfrm>
            <a:off x="838200" y="2075290"/>
            <a:ext cx="7534523" cy="4890054"/>
          </a:xfrm>
        </p:spPr>
        <p:txBody>
          <a:bodyPr>
            <a:normAutofit fontScale="92500" lnSpcReduction="20000"/>
          </a:bodyPr>
          <a:lstStyle/>
          <a:p>
            <a:r>
              <a:rPr lang="en-AU" dirty="0"/>
              <a:t>HOW?</a:t>
            </a:r>
          </a:p>
          <a:p>
            <a:endParaRPr lang="en-AU" dirty="0"/>
          </a:p>
          <a:p>
            <a:r>
              <a:rPr lang="en-AU" dirty="0"/>
              <a:t>Identify the research problem by</a:t>
            </a:r>
          </a:p>
          <a:p>
            <a:r>
              <a:rPr lang="en-AU" dirty="0"/>
              <a:t>Review previously published literature about it,</a:t>
            </a:r>
          </a:p>
          <a:p>
            <a:r>
              <a:rPr lang="en-AU" dirty="0"/>
              <a:t>Break up the problem into sub problems – which you can express as secondary research questions or hypotheses </a:t>
            </a:r>
          </a:p>
          <a:p>
            <a:r>
              <a:rPr lang="en-AU" dirty="0"/>
              <a:t>Identify the data required to address (answer) the gap</a:t>
            </a:r>
          </a:p>
          <a:p>
            <a:r>
              <a:rPr lang="en-AU" dirty="0"/>
              <a:t>Examine which methods of collecting and analysing  the data addresses the gap.</a:t>
            </a:r>
          </a:p>
          <a:p>
            <a:br>
              <a:rPr lang="en-AU" dirty="0"/>
            </a:br>
            <a:endParaRPr lang="en-AU" dirty="0"/>
          </a:p>
        </p:txBody>
      </p:sp>
      <p:pic>
        <p:nvPicPr>
          <p:cNvPr id="5" name="Picture 4">
            <a:extLst>
              <a:ext uri="{FF2B5EF4-FFF2-40B4-BE49-F238E27FC236}">
                <a16:creationId xmlns:a16="http://schemas.microsoft.com/office/drawing/2014/main" id="{731F3C22-9AD6-4F56-BAE2-18800E12BB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28382" y="0"/>
            <a:ext cx="3763618" cy="6858000"/>
          </a:xfrm>
          <a:prstGeom prst="rect">
            <a:avLst/>
          </a:prstGeom>
        </p:spPr>
      </p:pic>
    </p:spTree>
    <p:extLst>
      <p:ext uri="{BB962C8B-B14F-4D97-AF65-F5344CB8AC3E}">
        <p14:creationId xmlns:p14="http://schemas.microsoft.com/office/powerpoint/2010/main" val="750531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F7C384DA1D4A45B6AE690D29401D8C" ma:contentTypeVersion="14" ma:contentTypeDescription="Create a new document." ma:contentTypeScope="" ma:versionID="c4820170f4b6a5d286ef5756b16eb215">
  <xsd:schema xmlns:xsd="http://www.w3.org/2001/XMLSchema" xmlns:xs="http://www.w3.org/2001/XMLSchema" xmlns:p="http://schemas.microsoft.com/office/2006/metadata/properties" xmlns:ns3="0414bf25-0417-497a-8737-9da1155fc606" xmlns:ns4="46a2430f-9ab9-4612-89ab-e74f08578de3" targetNamespace="http://schemas.microsoft.com/office/2006/metadata/properties" ma:root="true" ma:fieldsID="e78ca85dc88f7c6a0d677ee8c1b95c3d" ns3:_="" ns4:_="">
    <xsd:import namespace="0414bf25-0417-497a-8737-9da1155fc606"/>
    <xsd:import namespace="46a2430f-9ab9-4612-89ab-e74f08578de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14bf25-0417-497a-8737-9da1155fc60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a2430f-9ab9-4612-89ab-e74f08578de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599B9A-E372-4F86-92DA-AE966F7A6DBA}">
  <ds:schemaRefs>
    <ds:schemaRef ds:uri="http://schemas.microsoft.com/sharepoint/v3/contenttype/forms"/>
  </ds:schemaRefs>
</ds:datastoreItem>
</file>

<file path=customXml/itemProps2.xml><?xml version="1.0" encoding="utf-8"?>
<ds:datastoreItem xmlns:ds="http://schemas.openxmlformats.org/officeDocument/2006/customXml" ds:itemID="{AB1A60B2-160E-4C90-BEDD-FFC25B1FC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14bf25-0417-497a-8737-9da1155fc606"/>
    <ds:schemaRef ds:uri="46a2430f-9ab9-4612-89ab-e74f08578d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FF8955-A70F-40D9-894F-A69BAB0A2A45}">
  <ds:schemaRefs>
    <ds:schemaRef ds:uri="http://schemas.openxmlformats.org/package/2006/metadata/core-properties"/>
    <ds:schemaRef ds:uri="http://purl.org/dc/elements/1.1/"/>
    <ds:schemaRef ds:uri="http://purl.org/dc/terms/"/>
    <ds:schemaRef ds:uri="http://purl.org/dc/dcmitype/"/>
    <ds:schemaRef ds:uri="0414bf25-0417-497a-8737-9da1155fc606"/>
    <ds:schemaRef ds:uri="http://schemas.microsoft.com/office/2006/documentManagement/types"/>
    <ds:schemaRef ds:uri="46a2430f-9ab9-4612-89ab-e74f08578de3"/>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1249</TotalTime>
  <Words>3413</Words>
  <Application>Microsoft Office PowerPoint</Application>
  <PresentationFormat>Widescreen</PresentationFormat>
  <Paragraphs>342</Paragraphs>
  <Slides>28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Developing an effective research design </vt:lpstr>
      <vt:lpstr>             If you don’t know where you are going,  any path will do ….  </vt:lpstr>
      <vt:lpstr>What is research design?</vt:lpstr>
      <vt:lpstr>The process begins with reflection to answer the following questions:</vt:lpstr>
      <vt:lpstr>PowerPoint Presentation</vt:lpstr>
      <vt:lpstr>PowerPoint Presentation</vt:lpstr>
      <vt:lpstr>Steps to construct a literature review</vt:lpstr>
      <vt:lpstr>Critiquing research</vt:lpstr>
      <vt:lpstr>After reviewing the literature, a researcher must find the gap</vt:lpstr>
      <vt:lpstr>Two important considerations when deciding on a research design</vt:lpstr>
      <vt:lpstr>What is a research paradigm?</vt:lpstr>
      <vt:lpstr>Perspective vary across individuals and          their experiences</vt:lpstr>
      <vt:lpstr>PowerPoint Presentation</vt:lpstr>
      <vt:lpstr>Qualitative vs Quantitative Research Methods </vt:lpstr>
      <vt:lpstr>Research tools</vt:lpstr>
      <vt:lpstr>Data needs for Quantitative study</vt:lpstr>
      <vt:lpstr>Pragmatic research methods relies on triangulation</vt:lpstr>
      <vt:lpstr>PowerPoint Presentation</vt:lpstr>
      <vt:lpstr>PowerPoint Presentation</vt:lpstr>
      <vt:lpstr>What does Action Research look like?</vt:lpstr>
      <vt:lpstr>Action research example: Brunetto, Y., Dick, T., Xerri, M., Cully, A (2020) Building capacity in the healthcare sector: A strengths based approach for increasing employees’ well-being and organisational resilience Journal of Management &amp; Organisation 26 (3) 309-323 </vt:lpstr>
      <vt:lpstr>What does a multi-level study look like?</vt:lpstr>
      <vt:lpstr>How do you undertake a cross sectional design across multiple countries?</vt:lpstr>
      <vt:lpstr>Cross sectional design across counties? Brunetto Y., Xerri, M., Trinchero, E., Beattie, R., Shacklock, K., Farr-Wharton, R &amp; Borgonovi, E (2018) Comparing the impact of management on public and private sector nurses in UK, Italy and Australia Public Management Review 20 (4) 525-544 </vt:lpstr>
      <vt:lpstr>PowerPoint Presentation</vt:lpstr>
      <vt:lpstr>Multi-level study: Farr-Wharton, B., Xerri, M &amp; Brunetto, Y (2021) Austerity, Staff Inadequacy, and Contracting-Out Social Services: How many Government Inquiries does it take to improve social policy outcomes in aged care? Australian Journal of Public Administration https://onlinelibrary.wiley.com/doi/epdf/10.1111/1467-8500.12463 </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effective research design</dc:title>
  <dc:creator>Yvonne Brunetto</dc:creator>
  <cp:lastModifiedBy>Yvonne Brunetto</cp:lastModifiedBy>
  <cp:revision>33</cp:revision>
  <dcterms:created xsi:type="dcterms:W3CDTF">2021-11-03T08:23:10Z</dcterms:created>
  <dcterms:modified xsi:type="dcterms:W3CDTF">2021-11-30T08:48:27Z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0x0101009EF7C384DA1D4A45B6AE690D29401D8C</vt:lpwstr>
  </property>
</Properties>
</file>